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56" r:id="rId2"/>
    <p:sldId id="346" r:id="rId3"/>
    <p:sldId id="369" r:id="rId4"/>
    <p:sldId id="368" r:id="rId5"/>
    <p:sldId id="370" r:id="rId6"/>
    <p:sldId id="354" r:id="rId7"/>
    <p:sldId id="351" r:id="rId8"/>
    <p:sldId id="357" r:id="rId9"/>
    <p:sldId id="352" r:id="rId10"/>
    <p:sldId id="356" r:id="rId11"/>
    <p:sldId id="359" r:id="rId12"/>
    <p:sldId id="355" r:id="rId13"/>
    <p:sldId id="358" r:id="rId14"/>
    <p:sldId id="353" r:id="rId15"/>
    <p:sldId id="362" r:id="rId16"/>
    <p:sldId id="361" r:id="rId17"/>
    <p:sldId id="371" r:id="rId18"/>
    <p:sldId id="365" r:id="rId19"/>
    <p:sldId id="360" r:id="rId20"/>
    <p:sldId id="363" r:id="rId21"/>
    <p:sldId id="372" r:id="rId22"/>
    <p:sldId id="367" r:id="rId23"/>
    <p:sldId id="364" r:id="rId24"/>
    <p:sldId id="374" r:id="rId25"/>
    <p:sldId id="375" r:id="rId26"/>
    <p:sldId id="373" r:id="rId27"/>
    <p:sldId id="366" r:id="rId28"/>
    <p:sldId id="376" r:id="rId29"/>
    <p:sldId id="350" r:id="rId30"/>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squale Beneduce" initials="PB" lastIdx="2" clrIdx="0">
    <p:extLst>
      <p:ext uri="{19B8F6BF-5375-455C-9EA6-DF929625EA0E}">
        <p15:presenceInfo xmlns:p15="http://schemas.microsoft.com/office/powerpoint/2012/main" userId="27e16d643557c9f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4E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23" autoAdjust="0"/>
    <p:restoredTop sz="94718" autoAdjust="0"/>
  </p:normalViewPr>
  <p:slideViewPr>
    <p:cSldViewPr>
      <p:cViewPr varScale="1">
        <p:scale>
          <a:sx n="58" d="100"/>
          <a:sy n="58" d="100"/>
        </p:scale>
        <p:origin x="67" y="6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it-IT" smtClean="0"/>
              <a:t>Corso di Protezione Civile</a:t>
            </a:r>
            <a:endParaRPr lang="it-IT"/>
          </a:p>
        </p:txBody>
      </p:sp>
      <p:sp>
        <p:nvSpPr>
          <p:cNvPr id="3" name="Segnaposto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782FB9-33EB-4FF4-AEAD-19D0B53482B6}" type="datetime1">
              <a:rPr lang="it-IT" smtClean="0"/>
              <a:t>17/11/2015</a:t>
            </a:fld>
            <a:endParaRPr lang="it-IT"/>
          </a:p>
        </p:txBody>
      </p:sp>
      <p:sp>
        <p:nvSpPr>
          <p:cNvPr id="4" name="Segnaposto piè di pa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it-IT" smtClean="0"/>
              <a:t>Protezione Civile ANVVFC Pomigliano d'Arco</a:t>
            </a:r>
            <a:endParaRPr lang="it-IT"/>
          </a:p>
        </p:txBody>
      </p:sp>
      <p:sp>
        <p:nvSpPr>
          <p:cNvPr id="5" name="Segnaposto numero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F5D2C3B-6775-4618-A809-0E9522C236A0}" type="slidenum">
              <a:rPr lang="it-IT" smtClean="0"/>
              <a:t>‹N›</a:t>
            </a:fld>
            <a:endParaRPr lang="it-IT"/>
          </a:p>
        </p:txBody>
      </p:sp>
    </p:spTree>
    <p:extLst>
      <p:ext uri="{BB962C8B-B14F-4D97-AF65-F5344CB8AC3E}">
        <p14:creationId xmlns:p14="http://schemas.microsoft.com/office/powerpoint/2010/main" val="241336203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r>
              <a:rPr lang="it-IT" smtClean="0"/>
              <a:t>Corso di Protezione Civile</a:t>
            </a: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atin typeface="Arial" charset="0"/>
              </a:defRPr>
            </a:lvl1pPr>
          </a:lstStyle>
          <a:p>
            <a:pPr>
              <a:defRPr/>
            </a:pPr>
            <a:fld id="{D72F3B68-611C-47A0-926F-C00BF498EA34}" type="datetime1">
              <a:rPr lang="it-IT" smtClean="0"/>
              <a:t>17/11/2015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r>
              <a:rPr lang="it-IT" smtClean="0"/>
              <a:t>Protezione Civile ANVVFC Pomigliano d'Arco</a:t>
            </a: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FFFF5CA-CA96-4E50-9F4A-B47EE7493FE7}" type="slidenum">
              <a:rPr lang="it-IT" altLang="it-IT"/>
              <a:pPr/>
              <a:t>‹N›</a:t>
            </a:fld>
            <a:endParaRPr lang="it-IT" altLang="it-IT"/>
          </a:p>
        </p:txBody>
      </p:sp>
    </p:spTree>
    <p:extLst>
      <p:ext uri="{BB962C8B-B14F-4D97-AF65-F5344CB8AC3E}">
        <p14:creationId xmlns:p14="http://schemas.microsoft.com/office/powerpoint/2010/main" val="1205225575"/>
      </p:ext>
    </p:extLst>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2961112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3417756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2890614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1759450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2963594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1480649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2511078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3781486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12407089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3241708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4069184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2700464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31966804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2032701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230810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896266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12553560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7211114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10705602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32325870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7490539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40756465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3162782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37916509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26167094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36804775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21205939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23098116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t-IT" altLang="it-IT" smtClean="0"/>
          </a:p>
        </p:txBody>
      </p:sp>
    </p:spTree>
    <p:extLst>
      <p:ext uri="{BB962C8B-B14F-4D97-AF65-F5344CB8AC3E}">
        <p14:creationId xmlns:p14="http://schemas.microsoft.com/office/powerpoint/2010/main" val="3644808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E83F0D98-4F94-4CF5-A23E-11DF9BF885BD}" type="datetime1">
              <a:rPr lang="it-IT" smtClean="0"/>
              <a:t>17/11/2015</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smtClean="0"/>
              <a:t>Protezione Civile ANVVFC Pomigliano d'Arco</a:t>
            </a:r>
            <a:endParaRPr lang="it-IT"/>
          </a:p>
        </p:txBody>
      </p:sp>
      <p:sp>
        <p:nvSpPr>
          <p:cNvPr id="6" name="Segnaposto numero diapositiva 5"/>
          <p:cNvSpPr>
            <a:spLocks noGrp="1"/>
          </p:cNvSpPr>
          <p:nvPr>
            <p:ph type="sldNum" sz="quarter" idx="12"/>
          </p:nvPr>
        </p:nvSpPr>
        <p:spPr/>
        <p:txBody>
          <a:bodyPr/>
          <a:lstStyle>
            <a:lvl1pPr>
              <a:defRPr/>
            </a:lvl1pPr>
          </a:lstStyle>
          <a:p>
            <a:fld id="{54AD4A5D-BA6B-4894-8EB6-10D0CE59AB48}" type="slidenum">
              <a:rPr lang="it-IT" altLang="it-IT"/>
              <a:pPr/>
              <a:t>‹N›</a:t>
            </a:fld>
            <a:endParaRPr lang="it-IT" altLang="it-IT"/>
          </a:p>
        </p:txBody>
      </p:sp>
    </p:spTree>
    <p:extLst>
      <p:ext uri="{BB962C8B-B14F-4D97-AF65-F5344CB8AC3E}">
        <p14:creationId xmlns:p14="http://schemas.microsoft.com/office/powerpoint/2010/main" val="743640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7DDBCAA4-8C27-45F2-9EA7-A48E532F723C}" type="datetime1">
              <a:rPr lang="it-IT" smtClean="0"/>
              <a:t>17/11/2015</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smtClean="0"/>
              <a:t>Protezione Civile ANVVFC Pomigliano d'Arco</a:t>
            </a:r>
            <a:endParaRPr lang="it-IT"/>
          </a:p>
        </p:txBody>
      </p:sp>
      <p:sp>
        <p:nvSpPr>
          <p:cNvPr id="6" name="Segnaposto numero diapositiva 5"/>
          <p:cNvSpPr>
            <a:spLocks noGrp="1"/>
          </p:cNvSpPr>
          <p:nvPr>
            <p:ph type="sldNum" sz="quarter" idx="12"/>
          </p:nvPr>
        </p:nvSpPr>
        <p:spPr/>
        <p:txBody>
          <a:bodyPr/>
          <a:lstStyle>
            <a:lvl1pPr>
              <a:defRPr/>
            </a:lvl1pPr>
          </a:lstStyle>
          <a:p>
            <a:fld id="{EFB50580-93D9-42D5-A259-FBC1B36C6743}" type="slidenum">
              <a:rPr lang="it-IT" altLang="it-IT"/>
              <a:pPr/>
              <a:t>‹N›</a:t>
            </a:fld>
            <a:endParaRPr lang="it-IT" altLang="it-IT"/>
          </a:p>
        </p:txBody>
      </p:sp>
    </p:spTree>
    <p:extLst>
      <p:ext uri="{BB962C8B-B14F-4D97-AF65-F5344CB8AC3E}">
        <p14:creationId xmlns:p14="http://schemas.microsoft.com/office/powerpoint/2010/main" val="3157399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BE643954-4714-485B-9542-693F386228E3}" type="datetime1">
              <a:rPr lang="it-IT" smtClean="0"/>
              <a:t>17/11/2015</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smtClean="0"/>
              <a:t>Protezione Civile ANVVFC Pomigliano d'Arco</a:t>
            </a:r>
            <a:endParaRPr lang="it-IT"/>
          </a:p>
        </p:txBody>
      </p:sp>
      <p:sp>
        <p:nvSpPr>
          <p:cNvPr id="6" name="Segnaposto numero diapositiva 5"/>
          <p:cNvSpPr>
            <a:spLocks noGrp="1"/>
          </p:cNvSpPr>
          <p:nvPr>
            <p:ph type="sldNum" sz="quarter" idx="12"/>
          </p:nvPr>
        </p:nvSpPr>
        <p:spPr/>
        <p:txBody>
          <a:bodyPr/>
          <a:lstStyle>
            <a:lvl1pPr>
              <a:defRPr/>
            </a:lvl1pPr>
          </a:lstStyle>
          <a:p>
            <a:fld id="{C25285BC-3557-4D26-B0EB-37E33969A055}" type="slidenum">
              <a:rPr lang="it-IT" altLang="it-IT"/>
              <a:pPr/>
              <a:t>‹N›</a:t>
            </a:fld>
            <a:endParaRPr lang="it-IT" altLang="it-IT"/>
          </a:p>
        </p:txBody>
      </p:sp>
    </p:spTree>
    <p:extLst>
      <p:ext uri="{BB962C8B-B14F-4D97-AF65-F5344CB8AC3E}">
        <p14:creationId xmlns:p14="http://schemas.microsoft.com/office/powerpoint/2010/main" val="2581370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59303B05-3013-4E3A-B1C1-657F48D9A01A}" type="datetime1">
              <a:rPr lang="it-IT" smtClean="0"/>
              <a:t>17/11/2015</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smtClean="0"/>
              <a:t>Protezione Civile ANVVFC Pomigliano d'Arco</a:t>
            </a:r>
            <a:endParaRPr lang="it-IT"/>
          </a:p>
        </p:txBody>
      </p:sp>
      <p:sp>
        <p:nvSpPr>
          <p:cNvPr id="7" name="Segnaposto numero diapositiva 5"/>
          <p:cNvSpPr>
            <a:spLocks noGrp="1"/>
          </p:cNvSpPr>
          <p:nvPr>
            <p:ph type="sldNum" sz="quarter" idx="12"/>
          </p:nvPr>
        </p:nvSpPr>
        <p:spPr/>
        <p:txBody>
          <a:bodyPr/>
          <a:lstStyle>
            <a:lvl1pPr>
              <a:defRPr/>
            </a:lvl1pPr>
          </a:lstStyle>
          <a:p>
            <a:fld id="{3399BA5E-B9E7-4E15-99FE-FFCF8E60E2ED}" type="slidenum">
              <a:rPr lang="it-IT" altLang="it-IT"/>
              <a:pPr/>
              <a:t>‹N›</a:t>
            </a:fld>
            <a:endParaRPr lang="it-IT" altLang="it-IT"/>
          </a:p>
        </p:txBody>
      </p:sp>
    </p:spTree>
    <p:extLst>
      <p:ext uri="{BB962C8B-B14F-4D97-AF65-F5344CB8AC3E}">
        <p14:creationId xmlns:p14="http://schemas.microsoft.com/office/powerpoint/2010/main" val="1578628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465E2664-836D-48B4-AC08-948062110A55}" type="datetime1">
              <a:rPr lang="it-IT" smtClean="0"/>
              <a:t>17/11/2015</a:t>
            </a:fld>
            <a:endParaRPr lang="it-IT"/>
          </a:p>
        </p:txBody>
      </p:sp>
      <p:sp>
        <p:nvSpPr>
          <p:cNvPr id="8" name="Segnaposto piè di pagina 4"/>
          <p:cNvSpPr>
            <a:spLocks noGrp="1"/>
          </p:cNvSpPr>
          <p:nvPr>
            <p:ph type="ftr" sz="quarter" idx="11"/>
          </p:nvPr>
        </p:nvSpPr>
        <p:spPr/>
        <p:txBody>
          <a:bodyPr/>
          <a:lstStyle>
            <a:lvl1pPr>
              <a:defRPr/>
            </a:lvl1pPr>
          </a:lstStyle>
          <a:p>
            <a:pPr>
              <a:defRPr/>
            </a:pPr>
            <a:r>
              <a:rPr lang="it-IT" smtClean="0"/>
              <a:t>Protezione Civile ANVVFC Pomigliano d'Arco</a:t>
            </a:r>
            <a:endParaRPr lang="it-IT"/>
          </a:p>
        </p:txBody>
      </p:sp>
      <p:sp>
        <p:nvSpPr>
          <p:cNvPr id="9" name="Segnaposto numero diapositiva 5"/>
          <p:cNvSpPr>
            <a:spLocks noGrp="1"/>
          </p:cNvSpPr>
          <p:nvPr>
            <p:ph type="sldNum" sz="quarter" idx="12"/>
          </p:nvPr>
        </p:nvSpPr>
        <p:spPr/>
        <p:txBody>
          <a:bodyPr/>
          <a:lstStyle>
            <a:lvl1pPr>
              <a:defRPr/>
            </a:lvl1pPr>
          </a:lstStyle>
          <a:p>
            <a:fld id="{6474840B-D0FB-4A77-AA15-2D91C4DAB9FF}" type="slidenum">
              <a:rPr lang="it-IT" altLang="it-IT"/>
              <a:pPr/>
              <a:t>‹N›</a:t>
            </a:fld>
            <a:endParaRPr lang="it-IT" altLang="it-IT"/>
          </a:p>
        </p:txBody>
      </p:sp>
    </p:spTree>
    <p:extLst>
      <p:ext uri="{BB962C8B-B14F-4D97-AF65-F5344CB8AC3E}">
        <p14:creationId xmlns:p14="http://schemas.microsoft.com/office/powerpoint/2010/main" val="3539223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402EB6FF-6271-4AF2-BEBC-09F1D88830A7}" type="datetime1">
              <a:rPr lang="it-IT" smtClean="0"/>
              <a:t>17/11/2015</a:t>
            </a:fld>
            <a:endParaRPr lang="it-IT"/>
          </a:p>
        </p:txBody>
      </p:sp>
      <p:sp>
        <p:nvSpPr>
          <p:cNvPr id="4" name="Segnaposto piè di pagina 4"/>
          <p:cNvSpPr>
            <a:spLocks noGrp="1"/>
          </p:cNvSpPr>
          <p:nvPr>
            <p:ph type="ftr" sz="quarter" idx="11"/>
          </p:nvPr>
        </p:nvSpPr>
        <p:spPr/>
        <p:txBody>
          <a:bodyPr/>
          <a:lstStyle>
            <a:lvl1pPr>
              <a:defRPr/>
            </a:lvl1pPr>
          </a:lstStyle>
          <a:p>
            <a:pPr>
              <a:defRPr/>
            </a:pPr>
            <a:r>
              <a:rPr lang="it-IT" smtClean="0"/>
              <a:t>Protezione Civile ANVVFC Pomigliano d'Arco</a:t>
            </a:r>
            <a:endParaRPr lang="it-IT"/>
          </a:p>
        </p:txBody>
      </p:sp>
      <p:sp>
        <p:nvSpPr>
          <p:cNvPr id="5" name="Segnaposto numero diapositiva 5"/>
          <p:cNvSpPr>
            <a:spLocks noGrp="1"/>
          </p:cNvSpPr>
          <p:nvPr>
            <p:ph type="sldNum" sz="quarter" idx="12"/>
          </p:nvPr>
        </p:nvSpPr>
        <p:spPr/>
        <p:txBody>
          <a:bodyPr/>
          <a:lstStyle>
            <a:lvl1pPr>
              <a:defRPr/>
            </a:lvl1pPr>
          </a:lstStyle>
          <a:p>
            <a:fld id="{FA3C0B11-EE21-4DBE-B6A9-2E1F6894C1BE}" type="slidenum">
              <a:rPr lang="it-IT" altLang="it-IT"/>
              <a:pPr/>
              <a:t>‹N›</a:t>
            </a:fld>
            <a:endParaRPr lang="it-IT" altLang="it-IT"/>
          </a:p>
        </p:txBody>
      </p:sp>
    </p:spTree>
    <p:extLst>
      <p:ext uri="{BB962C8B-B14F-4D97-AF65-F5344CB8AC3E}">
        <p14:creationId xmlns:p14="http://schemas.microsoft.com/office/powerpoint/2010/main" val="2733870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6E1AB97C-97B4-481A-AC76-AB57D60277DE}" type="datetime1">
              <a:rPr lang="it-IT" smtClean="0"/>
              <a:t>17/11/2015</a:t>
            </a:fld>
            <a:endParaRPr lang="it-IT"/>
          </a:p>
        </p:txBody>
      </p:sp>
      <p:sp>
        <p:nvSpPr>
          <p:cNvPr id="3" name="Segnaposto piè di pagina 4"/>
          <p:cNvSpPr>
            <a:spLocks noGrp="1"/>
          </p:cNvSpPr>
          <p:nvPr>
            <p:ph type="ftr" sz="quarter" idx="11"/>
          </p:nvPr>
        </p:nvSpPr>
        <p:spPr/>
        <p:txBody>
          <a:bodyPr/>
          <a:lstStyle>
            <a:lvl1pPr>
              <a:defRPr/>
            </a:lvl1pPr>
          </a:lstStyle>
          <a:p>
            <a:pPr>
              <a:defRPr/>
            </a:pPr>
            <a:r>
              <a:rPr lang="it-IT" smtClean="0"/>
              <a:t>Protezione Civile ANVVFC Pomigliano d'Arco</a:t>
            </a:r>
            <a:endParaRPr lang="it-IT"/>
          </a:p>
        </p:txBody>
      </p:sp>
      <p:sp>
        <p:nvSpPr>
          <p:cNvPr id="4" name="Segnaposto numero diapositiva 5"/>
          <p:cNvSpPr>
            <a:spLocks noGrp="1"/>
          </p:cNvSpPr>
          <p:nvPr>
            <p:ph type="sldNum" sz="quarter" idx="12"/>
          </p:nvPr>
        </p:nvSpPr>
        <p:spPr/>
        <p:txBody>
          <a:bodyPr/>
          <a:lstStyle>
            <a:lvl1pPr>
              <a:defRPr/>
            </a:lvl1pPr>
          </a:lstStyle>
          <a:p>
            <a:fld id="{278B8589-BB51-4FED-86D4-B6D620931451}" type="slidenum">
              <a:rPr lang="it-IT" altLang="it-IT"/>
              <a:pPr/>
              <a:t>‹N›</a:t>
            </a:fld>
            <a:endParaRPr lang="it-IT" altLang="it-IT"/>
          </a:p>
        </p:txBody>
      </p:sp>
    </p:spTree>
    <p:extLst>
      <p:ext uri="{BB962C8B-B14F-4D97-AF65-F5344CB8AC3E}">
        <p14:creationId xmlns:p14="http://schemas.microsoft.com/office/powerpoint/2010/main" val="2699517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C01CD875-4BAE-457A-8544-9B5D45511920}" type="datetime1">
              <a:rPr lang="it-IT" smtClean="0"/>
              <a:t>17/11/2015</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smtClean="0"/>
              <a:t>Protezione Civile ANVVFC Pomigliano d'Arco</a:t>
            </a:r>
            <a:endParaRPr lang="it-IT"/>
          </a:p>
        </p:txBody>
      </p:sp>
      <p:sp>
        <p:nvSpPr>
          <p:cNvPr id="7" name="Segnaposto numero diapositiva 5"/>
          <p:cNvSpPr>
            <a:spLocks noGrp="1"/>
          </p:cNvSpPr>
          <p:nvPr>
            <p:ph type="sldNum" sz="quarter" idx="12"/>
          </p:nvPr>
        </p:nvSpPr>
        <p:spPr/>
        <p:txBody>
          <a:bodyPr/>
          <a:lstStyle>
            <a:lvl1pPr>
              <a:defRPr/>
            </a:lvl1pPr>
          </a:lstStyle>
          <a:p>
            <a:fld id="{7A28E07A-A5CA-49AE-BD07-BD43831EACFB}" type="slidenum">
              <a:rPr lang="it-IT" altLang="it-IT"/>
              <a:pPr/>
              <a:t>‹N›</a:t>
            </a:fld>
            <a:endParaRPr lang="it-IT" altLang="it-IT"/>
          </a:p>
        </p:txBody>
      </p:sp>
    </p:spTree>
    <p:extLst>
      <p:ext uri="{BB962C8B-B14F-4D97-AF65-F5344CB8AC3E}">
        <p14:creationId xmlns:p14="http://schemas.microsoft.com/office/powerpoint/2010/main" val="3367513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16AE88D7-7BFA-4DCC-93E7-E797D36D64D3}" type="datetime1">
              <a:rPr lang="it-IT" smtClean="0"/>
              <a:t>17/11/2015</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smtClean="0"/>
              <a:t>Protezione Civile ANVVFC Pomigliano d'Arco</a:t>
            </a:r>
            <a:endParaRPr lang="it-IT"/>
          </a:p>
        </p:txBody>
      </p:sp>
      <p:sp>
        <p:nvSpPr>
          <p:cNvPr id="7" name="Segnaposto numero diapositiva 5"/>
          <p:cNvSpPr>
            <a:spLocks noGrp="1"/>
          </p:cNvSpPr>
          <p:nvPr>
            <p:ph type="sldNum" sz="quarter" idx="12"/>
          </p:nvPr>
        </p:nvSpPr>
        <p:spPr/>
        <p:txBody>
          <a:bodyPr/>
          <a:lstStyle>
            <a:lvl1pPr>
              <a:defRPr/>
            </a:lvl1pPr>
          </a:lstStyle>
          <a:p>
            <a:fld id="{25BB1792-AEE6-495E-AC8C-DCF7AEC87F61}" type="slidenum">
              <a:rPr lang="it-IT" altLang="it-IT"/>
              <a:pPr/>
              <a:t>‹N›</a:t>
            </a:fld>
            <a:endParaRPr lang="it-IT" altLang="it-IT"/>
          </a:p>
        </p:txBody>
      </p:sp>
    </p:spTree>
    <p:extLst>
      <p:ext uri="{BB962C8B-B14F-4D97-AF65-F5344CB8AC3E}">
        <p14:creationId xmlns:p14="http://schemas.microsoft.com/office/powerpoint/2010/main" val="3101010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C009D646-336D-4223-ABD4-669313FCEAD3}" type="datetime1">
              <a:rPr lang="it-IT" smtClean="0"/>
              <a:t>17/11/2015</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smtClean="0"/>
              <a:t>Protezione Civile ANVVFC Pomigliano d'Arco</a:t>
            </a:r>
            <a:endParaRPr lang="it-IT"/>
          </a:p>
        </p:txBody>
      </p:sp>
      <p:sp>
        <p:nvSpPr>
          <p:cNvPr id="6" name="Segnaposto numero diapositiva 5"/>
          <p:cNvSpPr>
            <a:spLocks noGrp="1"/>
          </p:cNvSpPr>
          <p:nvPr>
            <p:ph type="sldNum" sz="quarter" idx="12"/>
          </p:nvPr>
        </p:nvSpPr>
        <p:spPr/>
        <p:txBody>
          <a:bodyPr/>
          <a:lstStyle>
            <a:lvl1pPr>
              <a:defRPr/>
            </a:lvl1pPr>
          </a:lstStyle>
          <a:p>
            <a:fld id="{5BCD1E10-4AF3-4319-84AF-DBD959CF0716}" type="slidenum">
              <a:rPr lang="it-IT" altLang="it-IT"/>
              <a:pPr/>
              <a:t>‹N›</a:t>
            </a:fld>
            <a:endParaRPr lang="it-IT" altLang="it-IT"/>
          </a:p>
        </p:txBody>
      </p:sp>
    </p:spTree>
    <p:extLst>
      <p:ext uri="{BB962C8B-B14F-4D97-AF65-F5344CB8AC3E}">
        <p14:creationId xmlns:p14="http://schemas.microsoft.com/office/powerpoint/2010/main" val="4156241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83E6208F-8BA5-4E59-B8C3-95A014AD7E1D}" type="datetime1">
              <a:rPr lang="it-IT" smtClean="0"/>
              <a:t>17/11/2015</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smtClean="0"/>
              <a:t>Protezione Civile ANVVFC Pomigliano d'Arco</a:t>
            </a:r>
            <a:endParaRPr lang="it-IT"/>
          </a:p>
        </p:txBody>
      </p:sp>
      <p:sp>
        <p:nvSpPr>
          <p:cNvPr id="6" name="Segnaposto numero diapositiva 5"/>
          <p:cNvSpPr>
            <a:spLocks noGrp="1"/>
          </p:cNvSpPr>
          <p:nvPr>
            <p:ph type="sldNum" sz="quarter" idx="12"/>
          </p:nvPr>
        </p:nvSpPr>
        <p:spPr/>
        <p:txBody>
          <a:bodyPr/>
          <a:lstStyle>
            <a:lvl1pPr>
              <a:defRPr/>
            </a:lvl1pPr>
          </a:lstStyle>
          <a:p>
            <a:fld id="{DDB2504A-7AB0-4ADC-9E46-D58A1BADAC2F}" type="slidenum">
              <a:rPr lang="it-IT" altLang="it-IT"/>
              <a:pPr/>
              <a:t>‹N›</a:t>
            </a:fld>
            <a:endParaRPr lang="it-IT" altLang="it-IT"/>
          </a:p>
        </p:txBody>
      </p:sp>
    </p:spTree>
    <p:extLst>
      <p:ext uri="{BB962C8B-B14F-4D97-AF65-F5344CB8AC3E}">
        <p14:creationId xmlns:p14="http://schemas.microsoft.com/office/powerpoint/2010/main" val="3049163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smtClean="0"/>
              <a:t>Fare clic per modificare lo stile del titolo</a:t>
            </a:r>
          </a:p>
        </p:txBody>
      </p:sp>
      <p:sp>
        <p:nvSpPr>
          <p:cNvPr id="1027" name="Segnaposto tes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2118238-1E73-4445-88E4-3F1FD4B97A38}" type="datetime1">
              <a:rPr lang="it-IT" smtClean="0"/>
              <a:t>17/11/2015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it-IT" smtClean="0"/>
              <a:t>Protezione Civile ANVVFC Pomigliano d'Arco</a:t>
            </a: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BE176727-90F0-4686-B148-CFC9C988AACE}"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6.jp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hyperlink" Target="http://emidius.mi.ingv.it/CPTI11/"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6.jpg"/><Relationship Id="rId7"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7.emf"/><Relationship Id="rId4" Type="http://schemas.openxmlformats.org/officeDocument/2006/relationships/image" Target="../media/image7.jpeg"/><Relationship Id="rId9" Type="http://schemas.openxmlformats.org/officeDocument/2006/relationships/image" Target="../media/image16.emf"/></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jpg"/><Relationship Id="rId7"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 Id="rId9"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jpg"/><Relationship Id="rId7"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jpg"/><Relationship Id="rId7"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6.jpg"/><Relationship Id="rId7"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 Id="rId9"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25.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26.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27.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6.jpg"/><Relationship Id="rId7"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28.xml.rels><?xml version="1.0" encoding="UTF-8" standalone="yes"?>
<Relationships xmlns="http://schemas.openxmlformats.org/package/2006/relationships"><Relationship Id="rId8" Type="http://schemas.openxmlformats.org/officeDocument/2006/relationships/hyperlink" Target="http://www.protezionecivilepomigliano.it/" TargetMode="External"/><Relationship Id="rId3" Type="http://schemas.openxmlformats.org/officeDocument/2006/relationships/image" Target="../media/image6.jpg"/><Relationship Id="rId7" Type="http://schemas.openxmlformats.org/officeDocument/2006/relationships/hyperlink" Target="http://www.comune.pomiglianodarco.gov.it/"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 Id="rId9" Type="http://schemas.openxmlformats.org/officeDocument/2006/relationships/image" Target="../media/image34.png"/></Relationships>
</file>

<file path=ppt/slides/_rels/slide29.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notesSlide" Target="../notesSlides/notesSlide29.xml"/><Relationship Id="rId7" Type="http://schemas.openxmlformats.org/officeDocument/2006/relationships/image" Target="../media/image9.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8.png"/><Relationship Id="rId5" Type="http://schemas.openxmlformats.org/officeDocument/2006/relationships/image" Target="../media/image7.jpeg"/><Relationship Id="rId10" Type="http://schemas.openxmlformats.org/officeDocument/2006/relationships/image" Target="../media/image35.wmf"/><Relationship Id="rId4" Type="http://schemas.openxmlformats.org/officeDocument/2006/relationships/image" Target="../media/image6.jpg"/><Relationship Id="rId9"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60648"/>
            <a:ext cx="7772400" cy="1470025"/>
          </a:xfrm>
        </p:spPr>
        <p:txBody>
          <a:bodyPr/>
          <a:lstStyle/>
          <a:p>
            <a:r>
              <a:rPr lang="it-IT" sz="4000" dirty="0" smtClean="0">
                <a:solidFill>
                  <a:schemeClr val="bg1"/>
                </a:solidFill>
                <a:latin typeface="Arial" panose="020B0604020202020204" pitchFamily="34" charset="0"/>
                <a:cs typeface="Arial" panose="020B0604020202020204" pitchFamily="34" charset="0"/>
              </a:rPr>
              <a:t>Una Città Sicura</a:t>
            </a:r>
            <a:endParaRPr lang="it-IT" sz="4000" dirty="0">
              <a:solidFill>
                <a:schemeClr val="bg1"/>
              </a:solidFill>
              <a:latin typeface="Arial" panose="020B0604020202020204" pitchFamily="34" charset="0"/>
              <a:cs typeface="Arial" panose="020B0604020202020204" pitchFamily="34" charset="0"/>
            </a:endParaRPr>
          </a:p>
        </p:txBody>
      </p:sp>
      <p:sp>
        <p:nvSpPr>
          <p:cNvPr id="3" name="Sottotitolo 2"/>
          <p:cNvSpPr>
            <a:spLocks noGrp="1"/>
          </p:cNvSpPr>
          <p:nvPr>
            <p:ph type="subTitle" idx="1"/>
          </p:nvPr>
        </p:nvSpPr>
        <p:spPr>
          <a:xfrm>
            <a:off x="1371600" y="3462827"/>
            <a:ext cx="6400800" cy="1752600"/>
          </a:xfrm>
        </p:spPr>
        <p:txBody>
          <a:bodyPr/>
          <a:lstStyle/>
          <a:p>
            <a:r>
              <a:rPr lang="it-IT" dirty="0" smtClean="0">
                <a:solidFill>
                  <a:schemeClr val="bg1"/>
                </a:solidFill>
              </a:rPr>
              <a:t>Il Piano di Protezione Civile della Città di Pomigliano d’Arco</a:t>
            </a:r>
            <a:endParaRPr lang="it-IT" dirty="0">
              <a:solidFill>
                <a:schemeClr val="bg1"/>
              </a:solidFill>
            </a:endParaRPr>
          </a:p>
        </p:txBody>
      </p:sp>
      <p:sp>
        <p:nvSpPr>
          <p:cNvPr id="4" name="Segnaposto data 3"/>
          <p:cNvSpPr>
            <a:spLocks noGrp="1"/>
          </p:cNvSpPr>
          <p:nvPr>
            <p:ph type="dt" sz="half" idx="10"/>
          </p:nvPr>
        </p:nvSpPr>
        <p:spPr/>
        <p:txBody>
          <a:bodyPr/>
          <a:lstStyle/>
          <a:p>
            <a:pPr>
              <a:defRPr/>
            </a:pPr>
            <a:fld id="{70351028-DD22-44B5-8338-7359B1ECAF79}" type="datetime1">
              <a:rPr lang="it-IT" smtClean="0"/>
              <a:t>17/11/2015</a:t>
            </a:fld>
            <a:endParaRPr lang="it-IT"/>
          </a:p>
        </p:txBody>
      </p:sp>
      <p:sp>
        <p:nvSpPr>
          <p:cNvPr id="5" name="Segnaposto piè di pagina 4"/>
          <p:cNvSpPr>
            <a:spLocks noGrp="1"/>
          </p:cNvSpPr>
          <p:nvPr>
            <p:ph type="ftr" sz="quarter" idx="11"/>
          </p:nvPr>
        </p:nvSpPr>
        <p:spPr>
          <a:xfrm>
            <a:off x="1619672" y="6356350"/>
            <a:ext cx="6480720"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1</a:t>
            </a:fld>
            <a:endParaRPr lang="it-IT" altLang="it-IT"/>
          </a:p>
        </p:txBody>
      </p:sp>
      <p:pic>
        <p:nvPicPr>
          <p:cNvPr id="10" name="Immagine 9"/>
          <p:cNvPicPr>
            <a:picLocks noChangeAspect="1"/>
          </p:cNvPicPr>
          <p:nvPr/>
        </p:nvPicPr>
        <p:blipFill rotWithShape="1">
          <a:blip r:embed="rId4" cstate="print">
            <a:extLst>
              <a:ext uri="{28A0092B-C50C-407E-A947-70E740481C1C}">
                <a14:useLocalDpi xmlns:a14="http://schemas.microsoft.com/office/drawing/2010/main" val="0"/>
              </a:ext>
            </a:extLst>
          </a:blip>
          <a:srcRect l="14946" r="61174"/>
          <a:stretch/>
        </p:blipFill>
        <p:spPr>
          <a:xfrm>
            <a:off x="7244518" y="4942050"/>
            <a:ext cx="1433317" cy="1393498"/>
          </a:xfrm>
          <a:prstGeom prst="rect">
            <a:avLst/>
          </a:prstGeom>
        </p:spPr>
      </p:pic>
      <p:pic>
        <p:nvPicPr>
          <p:cNvPr id="11" name="Immagine 10"/>
          <p:cNvPicPr>
            <a:picLocks noChangeAspect="1"/>
          </p:cNvPicPr>
          <p:nvPr/>
        </p:nvPicPr>
        <p:blipFill rotWithShape="1">
          <a:blip r:embed="rId5" cstate="print">
            <a:extLst>
              <a:ext uri="{28A0092B-C50C-407E-A947-70E740481C1C}">
                <a14:useLocalDpi xmlns:a14="http://schemas.microsoft.com/office/drawing/2010/main" val="0"/>
              </a:ext>
            </a:extLst>
          </a:blip>
          <a:srcRect l="38060"/>
          <a:stretch/>
        </p:blipFill>
        <p:spPr>
          <a:xfrm>
            <a:off x="145060" y="5099541"/>
            <a:ext cx="2988332" cy="1120121"/>
          </a:xfrm>
          <a:prstGeom prst="rect">
            <a:avLst/>
          </a:prstGeom>
        </p:spPr>
      </p:pic>
      <p:pic>
        <p:nvPicPr>
          <p:cNvPr id="12" name="Immagine 11"/>
          <p:cNvPicPr>
            <a:picLocks noChangeAspect="1"/>
          </p:cNvPicPr>
          <p:nvPr/>
        </p:nvPicPr>
        <p:blipFill rotWithShape="1">
          <a:blip r:embed="rId6" cstate="print">
            <a:extLst>
              <a:ext uri="{28A0092B-C50C-407E-A947-70E740481C1C}">
                <a14:useLocalDpi xmlns:a14="http://schemas.microsoft.com/office/drawing/2010/main" val="0"/>
              </a:ext>
            </a:extLst>
          </a:blip>
          <a:srcRect r="85036"/>
          <a:stretch/>
        </p:blipFill>
        <p:spPr>
          <a:xfrm>
            <a:off x="3490501" y="5215427"/>
            <a:ext cx="721949" cy="1120121"/>
          </a:xfrm>
          <a:prstGeom prst="rect">
            <a:avLst/>
          </a:prstGeom>
        </p:spPr>
      </p:pic>
      <p:pic>
        <p:nvPicPr>
          <p:cNvPr id="19" name="Immagin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75919" y="1662511"/>
            <a:ext cx="1592161" cy="1592161"/>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2</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Segnaposto contenuto 2"/>
          <p:cNvSpPr txBox="1">
            <a:spLocks/>
          </p:cNvSpPr>
          <p:nvPr/>
        </p:nvSpPr>
        <p:spPr bwMode="auto">
          <a:xfrm>
            <a:off x="669755" y="1354035"/>
            <a:ext cx="8229600" cy="5105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it-IT" sz="2800" b="1" dirty="0" smtClean="0">
                <a:solidFill>
                  <a:schemeClr val="tx2">
                    <a:lumMod val="75000"/>
                  </a:schemeClr>
                </a:solidFill>
              </a:rPr>
              <a:t>Il NUOVO Piano di Protezione Civile della Città di Pomigliano d’Arco</a:t>
            </a:r>
          </a:p>
          <a:p>
            <a:endParaRPr lang="it-IT" sz="2000" b="1" dirty="0">
              <a:solidFill>
                <a:srgbClr val="C00000"/>
              </a:solidFill>
            </a:endParaRPr>
          </a:p>
          <a:p>
            <a:r>
              <a:rPr lang="it-IT" sz="2000" b="1" dirty="0" smtClean="0">
                <a:solidFill>
                  <a:srgbClr val="C00000"/>
                </a:solidFill>
              </a:rPr>
              <a:t>I. STRUTTURA DEL PIANO</a:t>
            </a:r>
          </a:p>
          <a:p>
            <a:r>
              <a:rPr lang="it-IT" sz="2000" b="1" dirty="0" smtClean="0">
                <a:solidFill>
                  <a:srgbClr val="C00000"/>
                </a:solidFill>
              </a:rPr>
              <a:t>II. I RISCHI</a:t>
            </a:r>
          </a:p>
          <a:p>
            <a:r>
              <a:rPr lang="it-IT" sz="2000" b="1" dirty="0" smtClean="0">
                <a:solidFill>
                  <a:srgbClr val="C00000"/>
                </a:solidFill>
              </a:rPr>
              <a:t>III. </a:t>
            </a:r>
            <a:r>
              <a:rPr lang="it-IT" sz="2000" b="1" dirty="0">
                <a:solidFill>
                  <a:srgbClr val="C00000"/>
                </a:solidFill>
              </a:rPr>
              <a:t>MODELLI DI INTERVENTO</a:t>
            </a:r>
          </a:p>
          <a:p>
            <a:r>
              <a:rPr lang="it-IT" sz="2000" b="1" dirty="0" smtClean="0">
                <a:solidFill>
                  <a:srgbClr val="C00000"/>
                </a:solidFill>
              </a:rPr>
              <a:t>IV. LE AREE </a:t>
            </a:r>
          </a:p>
          <a:p>
            <a:endParaRPr lang="it-IT" sz="2000" b="1" dirty="0" smtClean="0">
              <a:solidFill>
                <a:srgbClr val="C00000"/>
              </a:solidFill>
            </a:endParaRPr>
          </a:p>
        </p:txBody>
      </p:sp>
    </p:spTree>
    <p:extLst>
      <p:ext uri="{BB962C8B-B14F-4D97-AF65-F5344CB8AC3E}">
        <p14:creationId xmlns:p14="http://schemas.microsoft.com/office/powerpoint/2010/main" val="40118677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3</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Segnaposto contenuto 2"/>
          <p:cNvSpPr txBox="1">
            <a:spLocks/>
          </p:cNvSpPr>
          <p:nvPr/>
        </p:nvSpPr>
        <p:spPr bwMode="auto">
          <a:xfrm>
            <a:off x="669755" y="1354035"/>
            <a:ext cx="8229600" cy="5105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it-IT" sz="2800" b="1" dirty="0" smtClean="0">
                <a:solidFill>
                  <a:schemeClr val="tx2">
                    <a:lumMod val="75000"/>
                  </a:schemeClr>
                </a:solidFill>
              </a:rPr>
              <a:t>Il NUOVO Piano di Protezione Civile della Città di Pomigliano d’Arco</a:t>
            </a:r>
          </a:p>
          <a:p>
            <a:endParaRPr lang="it-IT" sz="2000" b="1" dirty="0">
              <a:solidFill>
                <a:srgbClr val="C00000"/>
              </a:solidFill>
            </a:endParaRPr>
          </a:p>
          <a:p>
            <a:r>
              <a:rPr lang="it-IT" sz="2000" b="1" dirty="0" smtClean="0">
                <a:solidFill>
                  <a:srgbClr val="C00000"/>
                </a:solidFill>
              </a:rPr>
              <a:t>I. STRUTTURA DEL PIANO</a:t>
            </a:r>
          </a:p>
        </p:txBody>
      </p:sp>
    </p:spTree>
    <p:extLst>
      <p:ext uri="{BB962C8B-B14F-4D97-AF65-F5344CB8AC3E}">
        <p14:creationId xmlns:p14="http://schemas.microsoft.com/office/powerpoint/2010/main" val="27127384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4</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Segnaposto contenuto 2"/>
          <p:cNvSpPr txBox="1">
            <a:spLocks/>
          </p:cNvSpPr>
          <p:nvPr/>
        </p:nvSpPr>
        <p:spPr bwMode="auto">
          <a:xfrm>
            <a:off x="318392" y="1052736"/>
            <a:ext cx="8229600" cy="5105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it-IT" sz="2000" b="1" dirty="0" smtClean="0">
                <a:solidFill>
                  <a:srgbClr val="C00000"/>
                </a:solidFill>
              </a:rPr>
              <a:t>RISCHI DI RIFERIMENTO</a:t>
            </a:r>
          </a:p>
          <a:p>
            <a:pPr marL="900113" indent="357188" algn="l">
              <a:buFont typeface="Wingdings" panose="05000000000000000000" pitchFamily="2" charset="2"/>
              <a:buChar char="q"/>
            </a:pPr>
            <a:r>
              <a:rPr lang="it-IT" sz="1800" dirty="0" smtClean="0"/>
              <a:t>Rischio Idrogeologico</a:t>
            </a:r>
          </a:p>
          <a:p>
            <a:pPr marL="900113" indent="357188" algn="l">
              <a:buFont typeface="Wingdings" panose="05000000000000000000" pitchFamily="2" charset="2"/>
              <a:buChar char="q"/>
            </a:pPr>
            <a:r>
              <a:rPr lang="it-IT" sz="1800" dirty="0" smtClean="0"/>
              <a:t>Rischio Sismico</a:t>
            </a:r>
          </a:p>
          <a:p>
            <a:pPr marL="900113" indent="357188" algn="l">
              <a:buFont typeface="Wingdings" panose="05000000000000000000" pitchFamily="2" charset="2"/>
              <a:buChar char="q"/>
            </a:pPr>
            <a:r>
              <a:rPr lang="it-IT" sz="1800" dirty="0" smtClean="0"/>
              <a:t>Rischio Vulcanico</a:t>
            </a:r>
          </a:p>
          <a:p>
            <a:pPr marL="900113" indent="357188" algn="l">
              <a:buFont typeface="Wingdings" panose="05000000000000000000" pitchFamily="2" charset="2"/>
              <a:buChar char="q"/>
            </a:pPr>
            <a:r>
              <a:rPr lang="it-IT" sz="1800" dirty="0" smtClean="0"/>
              <a:t>Rischio Incendio Boschivo e di Interfaccia.</a:t>
            </a:r>
          </a:p>
          <a:p>
            <a:pPr marL="900113" indent="357188" algn="l">
              <a:buFont typeface="Wingdings" panose="05000000000000000000" pitchFamily="2" charset="2"/>
              <a:buChar char="q"/>
            </a:pPr>
            <a:r>
              <a:rPr lang="it-IT" sz="1800" dirty="0" smtClean="0"/>
              <a:t>Rischio Chimico - Industriale</a:t>
            </a:r>
          </a:p>
          <a:p>
            <a:endParaRPr lang="it-IT" sz="2000" b="1" dirty="0" smtClean="0">
              <a:solidFill>
                <a:srgbClr val="C00000"/>
              </a:solidFill>
            </a:endParaRPr>
          </a:p>
          <a:p>
            <a:r>
              <a:rPr lang="it-IT" sz="2000" b="1" dirty="0" smtClean="0">
                <a:solidFill>
                  <a:srgbClr val="C00000"/>
                </a:solidFill>
              </a:rPr>
              <a:t>STRUTTURA DEL PIANO</a:t>
            </a:r>
          </a:p>
          <a:p>
            <a:r>
              <a:rPr lang="it-IT" sz="1800" b="1" dirty="0" smtClean="0"/>
              <a:t>Parte generale</a:t>
            </a:r>
          </a:p>
          <a:p>
            <a:r>
              <a:rPr lang="it-IT" sz="1600" dirty="0" smtClean="0"/>
              <a:t>Raccoglie tutte le informazioni relative alla conoscenza del territorio e alle reti di monitoraggio presenti, finalizzate all’elaborazione dei possibili scenari di danno </a:t>
            </a:r>
          </a:p>
          <a:p>
            <a:r>
              <a:rPr lang="it-IT" sz="1800" b="1" dirty="0" smtClean="0"/>
              <a:t>Lineamenti della pianificazione</a:t>
            </a:r>
          </a:p>
          <a:p>
            <a:r>
              <a:rPr lang="it-IT" sz="1600" dirty="0" smtClean="0"/>
              <a:t>Individua gli obiettivi da conseguire per organizzare un’adeguata risposta di protezione civile al verificarsi dell’evento e indica le Componenti e le Strutture Operative.</a:t>
            </a:r>
          </a:p>
          <a:p>
            <a:r>
              <a:rPr lang="it-IT" sz="1800" b="1" dirty="0" smtClean="0"/>
              <a:t>Modello di intervento</a:t>
            </a:r>
          </a:p>
          <a:p>
            <a:r>
              <a:rPr lang="it-IT" sz="1600" dirty="0" smtClean="0"/>
              <a:t>Indica l’insieme, ordinato e coordinato secondo procedure, degli interventi che le Componenti e le Strutture Operative di Protezione Civile attuano al verificarsi dell’evento.</a:t>
            </a:r>
            <a:endParaRPr lang="it-IT" sz="1600" dirty="0"/>
          </a:p>
        </p:txBody>
      </p:sp>
    </p:spTree>
    <p:extLst>
      <p:ext uri="{BB962C8B-B14F-4D97-AF65-F5344CB8AC3E}">
        <p14:creationId xmlns:p14="http://schemas.microsoft.com/office/powerpoint/2010/main" val="12452430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5</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Segnaposto contenuto 2"/>
          <p:cNvSpPr txBox="1">
            <a:spLocks/>
          </p:cNvSpPr>
          <p:nvPr/>
        </p:nvSpPr>
        <p:spPr bwMode="auto">
          <a:xfrm>
            <a:off x="669755" y="1354035"/>
            <a:ext cx="8229600" cy="5105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it-IT" sz="2800" b="1" dirty="0" smtClean="0">
                <a:solidFill>
                  <a:schemeClr val="tx2">
                    <a:lumMod val="75000"/>
                  </a:schemeClr>
                </a:solidFill>
              </a:rPr>
              <a:t>Il NUOVO Piano di Protezione Civile della Città di Pomigliano d’Arco</a:t>
            </a:r>
          </a:p>
          <a:p>
            <a:endParaRPr lang="it-IT" sz="2000" b="1" dirty="0">
              <a:solidFill>
                <a:srgbClr val="C00000"/>
              </a:solidFill>
            </a:endParaRPr>
          </a:p>
          <a:p>
            <a:r>
              <a:rPr lang="it-IT" sz="2000" b="1" dirty="0" smtClean="0">
                <a:solidFill>
                  <a:srgbClr val="C00000"/>
                </a:solidFill>
              </a:rPr>
              <a:t>II. I RISCHI</a:t>
            </a:r>
          </a:p>
        </p:txBody>
      </p:sp>
    </p:spTree>
    <p:extLst>
      <p:ext uri="{BB962C8B-B14F-4D97-AF65-F5344CB8AC3E}">
        <p14:creationId xmlns:p14="http://schemas.microsoft.com/office/powerpoint/2010/main" val="42916690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6</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Segnaposto contenuto 2"/>
          <p:cNvSpPr txBox="1">
            <a:spLocks/>
          </p:cNvSpPr>
          <p:nvPr/>
        </p:nvSpPr>
        <p:spPr bwMode="auto">
          <a:xfrm>
            <a:off x="179388" y="765175"/>
            <a:ext cx="8640762"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it-IT" altLang="it-IT" sz="2800" b="1" smtClean="0">
                <a:solidFill>
                  <a:srgbClr val="C00000"/>
                </a:solidFill>
              </a:rPr>
              <a:t>Rischio Idrogeologico</a:t>
            </a:r>
            <a:r>
              <a:rPr lang="it-IT" altLang="it-IT" sz="2000" b="1" smtClean="0">
                <a:solidFill>
                  <a:srgbClr val="C00000"/>
                </a:solidFill>
              </a:rPr>
              <a:t> </a:t>
            </a:r>
            <a:r>
              <a:rPr lang="it-IT" altLang="it-IT" sz="2000" b="1" i="1" smtClean="0">
                <a:solidFill>
                  <a:srgbClr val="C00000"/>
                </a:solidFill>
              </a:rPr>
              <a:t> </a:t>
            </a:r>
          </a:p>
          <a:p>
            <a:pPr eaLnBrk="1" hangingPunct="1"/>
            <a:endParaRPr lang="it-IT" altLang="it-IT" sz="2800" dirty="0" smtClean="0"/>
          </a:p>
        </p:txBody>
      </p:sp>
      <p:sp>
        <p:nvSpPr>
          <p:cNvPr id="13" name="Rettangolo 5"/>
          <p:cNvSpPr>
            <a:spLocks noChangeArrowheads="1"/>
          </p:cNvSpPr>
          <p:nvPr/>
        </p:nvSpPr>
        <p:spPr bwMode="auto">
          <a:xfrm>
            <a:off x="251520" y="1412776"/>
            <a:ext cx="8642350" cy="1322388"/>
          </a:xfrm>
          <a:prstGeom prst="rect">
            <a:avLst/>
          </a:prstGeom>
          <a:noFill/>
          <a:ln w="127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it-IT" altLang="it-IT" sz="1600" i="1" dirty="0">
                <a:latin typeface="Arial" charset="0"/>
              </a:rPr>
              <a:t>Il </a:t>
            </a:r>
            <a:r>
              <a:rPr lang="it-IT" altLang="it-IT" sz="1600" b="1" i="1" dirty="0">
                <a:latin typeface="Arial" charset="0"/>
              </a:rPr>
              <a:t>dissesto idrogeologico</a:t>
            </a:r>
            <a:r>
              <a:rPr lang="it-IT" altLang="it-IT" sz="1600" i="1" dirty="0">
                <a:latin typeface="Arial" charset="0"/>
              </a:rPr>
              <a:t> è l'insieme dei processi morfologici che esercitano un'azione fortemente distruttiva in termini di degradazione del suolo e quindi, indirettamente, anche nei confronti dei manufatti. Esso comprende tutti quei processi a partire dall'erosione superficiale e sotto-superficiale fino agli eventi più catastrofici quali frane ed alluvioni che sono capaci di modificare anche in maniera molto profonda il territorio in tempi relativamente rapidi. </a:t>
            </a:r>
          </a:p>
        </p:txBody>
      </p:sp>
      <p:sp>
        <p:nvSpPr>
          <p:cNvPr id="14" name="Segnaposto contenuto 2"/>
          <p:cNvSpPr txBox="1">
            <a:spLocks/>
          </p:cNvSpPr>
          <p:nvPr/>
        </p:nvSpPr>
        <p:spPr bwMode="auto">
          <a:xfrm>
            <a:off x="179512" y="2852936"/>
            <a:ext cx="8785225" cy="2952750"/>
          </a:xfrm>
          <a:prstGeom prst="rect">
            <a:avLst/>
          </a:prstGeom>
          <a:noFill/>
          <a:ln w="9525">
            <a:noFill/>
            <a:miter lim="800000"/>
            <a:headEnd/>
            <a:tailEnd/>
          </a:ln>
        </p:spPr>
        <p:txBody>
          <a:bodyPr/>
          <a:lstStyle/>
          <a:p>
            <a:r>
              <a:rPr lang="it-IT" dirty="0"/>
              <a:t> </a:t>
            </a:r>
          </a:p>
          <a:p>
            <a:r>
              <a:rPr lang="it-IT" dirty="0"/>
              <a:t>Le manifestazioni più tipiche di questa tipologia di eventi sono, per il Comune di Pomigliano </a:t>
            </a:r>
            <a:r>
              <a:rPr lang="it-IT" dirty="0" smtClean="0"/>
              <a:t>d’Arco</a:t>
            </a:r>
            <a:r>
              <a:rPr lang="it-IT" dirty="0"/>
              <a:t>:</a:t>
            </a:r>
          </a:p>
          <a:p>
            <a:pPr marL="985838" lvl="0" indent="-357188">
              <a:buFont typeface="Arial" panose="020B0604020202020204" pitchFamily="34" charset="0"/>
              <a:buChar char="•"/>
            </a:pPr>
            <a:r>
              <a:rPr lang="it-IT" dirty="0"/>
              <a:t>fenomeni atmosferici (come temporali, venti, nebbia, grandine, neve e gelate);</a:t>
            </a:r>
          </a:p>
          <a:p>
            <a:pPr marL="985838" lvl="0" indent="-357188">
              <a:buFont typeface="Arial" panose="020B0604020202020204" pitchFamily="34" charset="0"/>
              <a:buChar char="•"/>
            </a:pPr>
            <a:r>
              <a:rPr lang="it-IT" dirty="0" smtClean="0"/>
              <a:t>frane e alluvioni</a:t>
            </a:r>
            <a:r>
              <a:rPr lang="it-IT" dirty="0"/>
              <a:t>; </a:t>
            </a:r>
          </a:p>
          <a:p>
            <a:pPr marL="985838" lvl="0" indent="-357188">
              <a:buFont typeface="Arial" panose="020B0604020202020204" pitchFamily="34" charset="0"/>
              <a:buChar char="•"/>
            </a:pPr>
            <a:r>
              <a:rPr lang="it-IT" dirty="0"/>
              <a:t>subsidenze; </a:t>
            </a:r>
          </a:p>
          <a:p>
            <a:r>
              <a:rPr lang="it-IT" dirty="0"/>
              <a:t> </a:t>
            </a:r>
            <a:r>
              <a:rPr lang="it-IT" dirty="0" smtClean="0"/>
              <a:t>Al </a:t>
            </a:r>
            <a:r>
              <a:rPr lang="it-IT" dirty="0"/>
              <a:t>fine di caratterizzare al meglio la situazione idrogeologica del Comune è stato esaminato il Piano Stralcio per l’Assetto Idrogeologico (PSAI) della regione </a:t>
            </a:r>
            <a:r>
              <a:rPr lang="it-IT" dirty="0" smtClean="0"/>
              <a:t>Campania.</a:t>
            </a:r>
            <a:endParaRPr lang="it-IT" b="1" dirty="0">
              <a:latin typeface="+mn-lt"/>
            </a:endParaRPr>
          </a:p>
          <a:p>
            <a:pPr marL="342900" indent="-342900">
              <a:spcBef>
                <a:spcPct val="20000"/>
              </a:spcBef>
              <a:buFont typeface="Arial" charset="0"/>
              <a:buNone/>
              <a:defRPr/>
            </a:pPr>
            <a:endParaRPr lang="it-IT" sz="2800" dirty="0">
              <a:latin typeface="+mn-lt"/>
            </a:endParaRPr>
          </a:p>
        </p:txBody>
      </p:sp>
      <p:sp>
        <p:nvSpPr>
          <p:cNvPr id="15" name="CasellaDiTesto 14"/>
          <p:cNvSpPr txBox="1"/>
          <p:nvPr/>
        </p:nvSpPr>
        <p:spPr>
          <a:xfrm>
            <a:off x="2590800" y="5600292"/>
            <a:ext cx="5688632" cy="646331"/>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it-IT" b="1" dirty="0" smtClean="0"/>
              <a:t>Il comune di Pomigliano appartiene alla ZONA DI ALLERTA 1 – PIANA CAMPANA, NAPOLI ED ISOLE</a:t>
            </a:r>
            <a:endParaRPr lang="it-IT" b="1" dirty="0"/>
          </a:p>
        </p:txBody>
      </p:sp>
    </p:spTree>
    <p:extLst>
      <p:ext uri="{BB962C8B-B14F-4D97-AF65-F5344CB8AC3E}">
        <p14:creationId xmlns:p14="http://schemas.microsoft.com/office/powerpoint/2010/main" val="25816636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7</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3" name="Segnaposto contenuto 2"/>
          <p:cNvSpPr txBox="1">
            <a:spLocks/>
          </p:cNvSpPr>
          <p:nvPr/>
        </p:nvSpPr>
        <p:spPr bwMode="auto">
          <a:xfrm>
            <a:off x="179388" y="692588"/>
            <a:ext cx="8640762"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it-IT" altLang="it-IT" sz="2800" b="1" smtClean="0">
                <a:solidFill>
                  <a:srgbClr val="C00000"/>
                </a:solidFill>
              </a:rPr>
              <a:t>Rischio Idrogeologico - IDRAULICO</a:t>
            </a:r>
            <a:r>
              <a:rPr lang="it-IT" altLang="it-IT" sz="2000" b="1" smtClean="0">
                <a:solidFill>
                  <a:srgbClr val="C00000"/>
                </a:solidFill>
              </a:rPr>
              <a:t> </a:t>
            </a:r>
            <a:r>
              <a:rPr lang="it-IT" altLang="it-IT" sz="2000" b="1" i="1" smtClean="0">
                <a:solidFill>
                  <a:srgbClr val="C00000"/>
                </a:solidFill>
              </a:rPr>
              <a:t> </a:t>
            </a:r>
          </a:p>
          <a:p>
            <a:pPr eaLnBrk="1" hangingPunct="1"/>
            <a:endParaRPr lang="it-IT" altLang="it-IT" sz="2800" dirty="0" smtClean="0"/>
          </a:p>
        </p:txBody>
      </p:sp>
      <p:sp>
        <p:nvSpPr>
          <p:cNvPr id="14" name="Rectangle 2"/>
          <p:cNvSpPr>
            <a:spLocks noChangeArrowheads="1"/>
          </p:cNvSpPr>
          <p:nvPr/>
        </p:nvSpPr>
        <p:spPr bwMode="auto">
          <a:xfrm>
            <a:off x="73397" y="1119279"/>
            <a:ext cx="899720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sz="1600" b="0" i="0" u="none" strike="noStrike" cap="none" normalizeH="0" baseline="0" dirty="0" smtClean="0">
                <a:ln>
                  <a:noFill/>
                </a:ln>
                <a:solidFill>
                  <a:srgbClr val="000000"/>
                </a:solidFill>
                <a:effectLst/>
                <a:ea typeface="Calibri" panose="020F0502020204030204" pitchFamily="34" charset="0"/>
                <a:cs typeface="Times New Roman" panose="02020603050405020304" pitchFamily="18" charset="0"/>
              </a:rPr>
              <a:t>Le cartografie presentati nel Piano Stralcio non evidenziano particolari criticità per Pomigliano d’Arco: l’idrografia superficiale è scarsa e poco sviluppata, infatti risulta presente solo una vasca di laminazione di un alveo superficiale (del Santo Spirito) che attraversa il territorio comunale.</a:t>
            </a:r>
            <a:endParaRPr kumimoji="0" lang="it-IT" sz="2800" b="0" i="0" u="none" strike="noStrike" cap="none" normalizeH="0" baseline="0" dirty="0" smtClean="0">
              <a:ln>
                <a:noFill/>
              </a:ln>
              <a:solidFill>
                <a:schemeClr val="tx1"/>
              </a:solidFill>
              <a:effectLst/>
            </a:endParaRPr>
          </a:p>
        </p:txBody>
      </p:sp>
      <p:pic>
        <p:nvPicPr>
          <p:cNvPr id="15" name="Picture 1"/>
          <p:cNvPicPr>
            <a:picLocks noChangeAspect="1" noChangeArrowheads="1"/>
          </p:cNvPicPr>
          <p:nvPr/>
        </p:nvPicPr>
        <p:blipFill>
          <a:blip r:embed="rId7" cstate="print">
            <a:extLst>
              <a:ext uri="{28A0092B-C50C-407E-A947-70E740481C1C}">
                <a14:useLocalDpi xmlns:a14="http://schemas.microsoft.com/office/drawing/2010/main" val="0"/>
              </a:ext>
            </a:extLst>
          </a:blip>
          <a:srcRect l="2823" t="29660" r="1414" b="13278"/>
          <a:stretch>
            <a:fillRect/>
          </a:stretch>
        </p:blipFill>
        <p:spPr bwMode="auto">
          <a:xfrm>
            <a:off x="827584" y="1988840"/>
            <a:ext cx="7498863" cy="2792762"/>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3"/>
          <p:cNvSpPr>
            <a:spLocks noChangeArrowheads="1"/>
          </p:cNvSpPr>
          <p:nvPr/>
        </p:nvSpPr>
        <p:spPr bwMode="auto">
          <a:xfrm>
            <a:off x="1547664" y="4797152"/>
            <a:ext cx="6583854"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it-IT" sz="900" b="1" i="0" u="none" strike="noStrike" cap="none" normalizeH="0" baseline="0" dirty="0" smtClean="0">
                <a:ln>
                  <a:noFill/>
                </a:ln>
                <a:solidFill>
                  <a:srgbClr val="4F81BD"/>
                </a:solidFill>
                <a:effectLst/>
                <a:latin typeface="Arial" panose="020B0604020202020204" pitchFamily="34" charset="0"/>
                <a:ea typeface="Calibri" panose="020F0502020204030204" pitchFamily="34" charset="0"/>
                <a:cs typeface="Times New Roman" panose="02020603050405020304" pitchFamily="18" charset="0"/>
              </a:rPr>
              <a:t>Stralcio della carta del Rischio Idraulico (Fonte: PSAI dell’ Autorità di Bacino Nord - Occidentale, Regione Campania)</a:t>
            </a:r>
            <a:endParaRPr kumimoji="0" lang="it-IT" sz="1800" b="0" i="0" u="none" strike="noStrike" cap="none" normalizeH="0" baseline="0" dirty="0" smtClean="0">
              <a:ln>
                <a:noFill/>
              </a:ln>
              <a:solidFill>
                <a:schemeClr val="tx1"/>
              </a:solidFill>
              <a:effectLst/>
              <a:latin typeface="Arial" panose="020B0604020202020204" pitchFamily="34" charset="0"/>
            </a:endParaRPr>
          </a:p>
        </p:txBody>
      </p:sp>
      <p:sp>
        <p:nvSpPr>
          <p:cNvPr id="17" name="Rettangolo 16"/>
          <p:cNvSpPr/>
          <p:nvPr/>
        </p:nvSpPr>
        <p:spPr>
          <a:xfrm>
            <a:off x="253826" y="5031958"/>
            <a:ext cx="8567912" cy="1224951"/>
          </a:xfrm>
          <a:prstGeom prst="rect">
            <a:avLst/>
          </a:prstGeom>
        </p:spPr>
        <p:txBody>
          <a:bodyPr wrap="square">
            <a:spAutoFit/>
          </a:bodyPr>
          <a:lstStyle/>
          <a:p>
            <a:pPr algn="just">
              <a:lnSpc>
                <a:spcPct val="115000"/>
              </a:lnSpc>
              <a:spcAft>
                <a:spcPts val="0"/>
              </a:spcAft>
            </a:pPr>
            <a:r>
              <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Le </a:t>
            </a:r>
            <a:r>
              <a:rPr lang="it-IT" sz="16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aree </a:t>
            </a:r>
            <a:r>
              <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maggiormente vulnerabili sono quelle situate lungo il percorso dell’Alveo “del Santo Spirito” (dalla Masseria Guadagni, passando per via Berlinguer fino a via Principe di Piemonte) e quelle in prossimità degli invasi (“vasca di Paciano” ed “ex vasca del Carmine”) nati originariamente per raccogliere le acque.</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44507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8</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Segnaposto contenuto 2"/>
          <p:cNvSpPr txBox="1">
            <a:spLocks/>
          </p:cNvSpPr>
          <p:nvPr/>
        </p:nvSpPr>
        <p:spPr bwMode="auto">
          <a:xfrm>
            <a:off x="0" y="692696"/>
            <a:ext cx="871277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it-IT" sz="2800" b="1" smtClean="0">
                <a:solidFill>
                  <a:srgbClr val="C00000"/>
                </a:solidFill>
              </a:rPr>
              <a:t>Rischio Vulcanico</a:t>
            </a:r>
            <a:endParaRPr lang="it-IT" sz="2800" b="1" dirty="0" smtClean="0">
              <a:solidFill>
                <a:srgbClr val="C00000"/>
              </a:solidFill>
            </a:endParaRPr>
          </a:p>
        </p:txBody>
      </p:sp>
      <p:sp>
        <p:nvSpPr>
          <p:cNvPr id="13" name="Segnaposto contenuto 2"/>
          <p:cNvSpPr txBox="1">
            <a:spLocks/>
          </p:cNvSpPr>
          <p:nvPr/>
        </p:nvSpPr>
        <p:spPr bwMode="auto">
          <a:xfrm>
            <a:off x="0" y="1218010"/>
            <a:ext cx="9144000" cy="1130870"/>
          </a:xfrm>
          <a:prstGeom prst="rect">
            <a:avLst/>
          </a:prstGeom>
          <a:noFill/>
          <a:ln w="9525">
            <a:noFill/>
            <a:miter lim="800000"/>
            <a:headEnd/>
            <a:tailEnd/>
          </a:ln>
        </p:spPr>
        <p:txBody>
          <a:bodyPr/>
          <a:lstStyle/>
          <a:p>
            <a:pPr algn="just">
              <a:defRPr/>
            </a:pPr>
            <a:r>
              <a:rPr lang="it-IT" sz="1600" dirty="0"/>
              <a:t>Il rischio vulcanico legato alla presenza del Vesuvio è oggetto di numerosi studi e trattandosi di un’emergenza di tipo “c” (emergenza nazionale di cui alla Legge 225/92 e </a:t>
            </a:r>
            <a:r>
              <a:rPr lang="it-IT" sz="1600" dirty="0" err="1"/>
              <a:t>s.m.i.</a:t>
            </a:r>
            <a:r>
              <a:rPr lang="it-IT" sz="1600" dirty="0"/>
              <a:t>) è stata trattata, come anticipato, nel Piano Nazionale di Emergenza per il Rischio Vulcanico al Vesuvio - 2001, che è stato recentemente aggiornato (rev. 2015). </a:t>
            </a:r>
            <a:endParaRPr lang="it-IT" sz="1600" dirty="0">
              <a:latin typeface="+mn-lt"/>
            </a:endParaRPr>
          </a:p>
          <a:p>
            <a:pPr lvl="1">
              <a:spcBef>
                <a:spcPts val="0"/>
              </a:spcBef>
              <a:spcAft>
                <a:spcPts val="0"/>
              </a:spcAft>
              <a:buFont typeface="Wingdings" pitchFamily="2" charset="2"/>
              <a:buChar char="§"/>
              <a:defRPr/>
            </a:pPr>
            <a:endParaRPr lang="it-IT" b="1" dirty="0">
              <a:latin typeface="+mn-lt"/>
            </a:endParaRPr>
          </a:p>
          <a:p>
            <a:pPr marL="342900" indent="-342900">
              <a:spcBef>
                <a:spcPct val="20000"/>
              </a:spcBef>
              <a:buFont typeface="Arial" charset="0"/>
              <a:buNone/>
              <a:defRPr/>
            </a:pPr>
            <a:endParaRPr lang="it-IT" sz="2800" dirty="0">
              <a:latin typeface="+mn-lt"/>
            </a:endParaRPr>
          </a:p>
        </p:txBody>
      </p:sp>
      <p:sp>
        <p:nvSpPr>
          <p:cNvPr id="14" name="Rettangolo 13"/>
          <p:cNvSpPr/>
          <p:nvPr/>
        </p:nvSpPr>
        <p:spPr>
          <a:xfrm>
            <a:off x="13248" y="2269790"/>
            <a:ext cx="3563938" cy="3539430"/>
          </a:xfrm>
          <a:prstGeom prst="rect">
            <a:avLst/>
          </a:prstGeom>
        </p:spPr>
        <p:txBody>
          <a:bodyPr wrap="square">
            <a:spAutoFit/>
          </a:bodyPr>
          <a:lstStyle/>
          <a:p>
            <a:r>
              <a:rPr lang="it-IT" sz="1600" b="1" dirty="0">
                <a:solidFill>
                  <a:srgbClr val="FF0000"/>
                </a:solidFill>
              </a:rPr>
              <a:t>ZONA ROSSA</a:t>
            </a:r>
            <a:r>
              <a:rPr lang="it-IT" sz="1600" b="1" dirty="0"/>
              <a:t>:</a:t>
            </a:r>
            <a:r>
              <a:rPr lang="it-IT" sz="1600" dirty="0"/>
              <a:t> area esposta all’invasione dei flussi piroclastici, che a causa delle loro caratteristiche intrinseche e della loro velocità, rappresentano di gran lunga il fenomeno più pericoloso per le vite umane.</a:t>
            </a:r>
          </a:p>
          <a:p>
            <a:r>
              <a:rPr lang="it-IT" sz="1600" dirty="0"/>
              <a:t>La nuova zona rossa include i </a:t>
            </a:r>
            <a:r>
              <a:rPr lang="it-IT" sz="1600" b="1" dirty="0"/>
              <a:t>Comuni coinvolti da depositi di “</a:t>
            </a:r>
            <a:r>
              <a:rPr lang="it-IT" sz="1600" b="1" i="1" dirty="0" err="1"/>
              <a:t>ash</a:t>
            </a:r>
            <a:r>
              <a:rPr lang="it-IT" sz="1600" b="1" i="1" dirty="0"/>
              <a:t> </a:t>
            </a:r>
            <a:r>
              <a:rPr lang="it-IT" sz="1600" b="1" i="1" dirty="0" err="1"/>
              <a:t>cloud</a:t>
            </a:r>
            <a:r>
              <a:rPr lang="it-IT" sz="1600" b="1" dirty="0"/>
              <a:t>”, di possibile origine </a:t>
            </a:r>
            <a:r>
              <a:rPr lang="it-IT" sz="1600" b="1" dirty="0" smtClean="0"/>
              <a:t>co-</a:t>
            </a:r>
            <a:r>
              <a:rPr lang="it-IT" sz="1600" b="1" dirty="0" err="1" smtClean="0"/>
              <a:t>ignimbritica</a:t>
            </a:r>
            <a:r>
              <a:rPr lang="it-IT" sz="1600" dirty="0" smtClean="0"/>
              <a:t>. </a:t>
            </a:r>
            <a:r>
              <a:rPr lang="it-IT" sz="1600" dirty="0"/>
              <a:t>Si tratta di fenomeni di pericolosità più bassa rispetto alla colata principale, più densa, che genera i depositi massivi, per la consistente diminuzione della pressione dinamica e della temperatura. </a:t>
            </a:r>
            <a:endParaRPr lang="it-IT" sz="1600" b="1" dirty="0"/>
          </a:p>
        </p:txBody>
      </p:sp>
      <p:pic>
        <p:nvPicPr>
          <p:cNvPr id="15" name="Immagine 1"/>
          <p:cNvPicPr>
            <a:picLocks noChangeAspect="1" noChangeArrowheads="1"/>
          </p:cNvPicPr>
          <p:nvPr/>
        </p:nvPicPr>
        <p:blipFill>
          <a:blip r:embed="rId7" cstate="print">
            <a:extLst>
              <a:ext uri="{28A0092B-C50C-407E-A947-70E740481C1C}">
                <a14:useLocalDpi xmlns:a14="http://schemas.microsoft.com/office/drawing/2010/main" val="0"/>
              </a:ext>
            </a:extLst>
          </a:blip>
          <a:srcRect l="65717" t="17751" r="2429" b="13715"/>
          <a:stretch>
            <a:fillRect/>
          </a:stretch>
        </p:blipFill>
        <p:spPr bwMode="auto">
          <a:xfrm>
            <a:off x="2699792" y="2794844"/>
            <a:ext cx="6444208" cy="3907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magine 1"/>
          <p:cNvPicPr>
            <a:picLocks noChangeAspect="1" noChangeArrowheads="1"/>
          </p:cNvPicPr>
          <p:nvPr/>
        </p:nvPicPr>
        <p:blipFill>
          <a:blip r:embed="rId8" cstate="print">
            <a:extLst>
              <a:ext uri="{28A0092B-C50C-407E-A947-70E740481C1C}">
                <a14:useLocalDpi xmlns:a14="http://schemas.microsoft.com/office/drawing/2010/main" val="0"/>
              </a:ext>
            </a:extLst>
          </a:blip>
          <a:srcRect l="51521" t="52017" r="39171" b="17798"/>
          <a:stretch>
            <a:fillRect/>
          </a:stretch>
        </p:blipFill>
        <p:spPr bwMode="auto">
          <a:xfrm>
            <a:off x="183803" y="3900022"/>
            <a:ext cx="2406997" cy="2192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magine 1"/>
          <p:cNvPicPr>
            <a:picLocks noChangeAspect="1" noChangeArrowheads="1"/>
          </p:cNvPicPr>
          <p:nvPr/>
        </p:nvPicPr>
        <p:blipFill>
          <a:blip r:embed="rId8" cstate="print">
            <a:extLst>
              <a:ext uri="{28A0092B-C50C-407E-A947-70E740481C1C}">
                <a14:useLocalDpi xmlns:a14="http://schemas.microsoft.com/office/drawing/2010/main" val="0"/>
              </a:ext>
            </a:extLst>
          </a:blip>
          <a:srcRect l="51004" t="35570" r="27219" b="48672"/>
          <a:stretch>
            <a:fillRect/>
          </a:stretch>
        </p:blipFill>
        <p:spPr bwMode="auto">
          <a:xfrm>
            <a:off x="5768895" y="2114529"/>
            <a:ext cx="3225500" cy="66042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338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14"/>
                                        </p:tgtEl>
                                      </p:cBhvr>
                                    </p:animEffect>
                                    <p:anim calcmode="lin" valueType="num">
                                      <p:cBhvr>
                                        <p:cTn id="7" dur="1000"/>
                                        <p:tgtEl>
                                          <p:spTgt spid="14"/>
                                        </p:tgtEl>
                                        <p:attrNameLst>
                                          <p:attrName>ppt_x</p:attrName>
                                        </p:attrNameLst>
                                      </p:cBhvr>
                                      <p:tavLst>
                                        <p:tav tm="0">
                                          <p:val>
                                            <p:strVal val="ppt_x"/>
                                          </p:val>
                                        </p:tav>
                                        <p:tav tm="100000">
                                          <p:val>
                                            <p:strVal val="ppt_x"/>
                                          </p:val>
                                        </p:tav>
                                      </p:tavLst>
                                    </p:anim>
                                    <p:anim calcmode="lin" valueType="num">
                                      <p:cBhvr>
                                        <p:cTn id="8" dur="1000"/>
                                        <p:tgtEl>
                                          <p:spTgt spid="14"/>
                                        </p:tgtEl>
                                        <p:attrNameLst>
                                          <p:attrName>ppt_y</p:attrName>
                                        </p:attrNameLst>
                                      </p:cBhvr>
                                      <p:tavLst>
                                        <p:tav tm="0">
                                          <p:val>
                                            <p:strVal val="ppt_y"/>
                                          </p:val>
                                        </p:tav>
                                        <p:tav tm="100000">
                                          <p:val>
                                            <p:strVal val="ppt_y+.1"/>
                                          </p:val>
                                        </p:tav>
                                      </p:tavLst>
                                    </p:anim>
                                    <p:set>
                                      <p:cBhvr>
                                        <p:cTn id="9" dur="1" fill="hold">
                                          <p:stCondLst>
                                            <p:cond delay="999"/>
                                          </p:stCondLst>
                                        </p:cTn>
                                        <p:tgtEl>
                                          <p:spTgt spid="14"/>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9</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Segnaposto contenuto 2"/>
          <p:cNvSpPr txBox="1">
            <a:spLocks/>
          </p:cNvSpPr>
          <p:nvPr/>
        </p:nvSpPr>
        <p:spPr bwMode="auto">
          <a:xfrm>
            <a:off x="0" y="692696"/>
            <a:ext cx="8712771"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it-IT" sz="2800" b="1" smtClean="0">
                <a:solidFill>
                  <a:srgbClr val="C00000"/>
                </a:solidFill>
              </a:rPr>
              <a:t>Rischio Vulcanico</a:t>
            </a:r>
            <a:endParaRPr lang="it-IT" sz="2800" b="1" dirty="0" smtClean="0">
              <a:solidFill>
                <a:srgbClr val="C00000"/>
              </a:solidFill>
            </a:endParaRPr>
          </a:p>
        </p:txBody>
      </p:sp>
      <p:sp>
        <p:nvSpPr>
          <p:cNvPr id="13" name="CasellaDiTesto 12"/>
          <p:cNvSpPr txBox="1"/>
          <p:nvPr/>
        </p:nvSpPr>
        <p:spPr>
          <a:xfrm>
            <a:off x="0" y="1268760"/>
            <a:ext cx="9144000" cy="707886"/>
          </a:xfrm>
          <a:prstGeom prst="rect">
            <a:avLst/>
          </a:prstGeom>
          <a:noFill/>
        </p:spPr>
        <p:txBody>
          <a:bodyPr wrap="square" rtlCol="0">
            <a:spAutoFit/>
          </a:bodyPr>
          <a:lstStyle/>
          <a:p>
            <a:pPr algn="just"/>
            <a:r>
              <a:rPr lang="it-IT" sz="2000" b="1" dirty="0"/>
              <a:t>ZONA GIALLA:</a:t>
            </a:r>
            <a:r>
              <a:rPr lang="it-IT" sz="2000" dirty="0"/>
              <a:t> Area, esterna alla zona rossa, che in caso di eruzione del Vesuvio è esposta alla significativa ricaduta di cenere vulcanica e di materiali piroclastici. </a:t>
            </a:r>
          </a:p>
        </p:txBody>
      </p:sp>
      <p:pic>
        <p:nvPicPr>
          <p:cNvPr id="14" name="Picture 2" descr="mappa_gialla_d0"/>
          <p:cNvPicPr>
            <a:picLocks noChangeAspect="1" noChangeArrowheads="1"/>
          </p:cNvPicPr>
          <p:nvPr/>
        </p:nvPicPr>
        <p:blipFill>
          <a:blip r:embed="rId7" cstate="print">
            <a:extLst>
              <a:ext uri="{28A0092B-C50C-407E-A947-70E740481C1C}">
                <a14:useLocalDpi xmlns:a14="http://schemas.microsoft.com/office/drawing/2010/main" val="0"/>
              </a:ext>
            </a:extLst>
          </a:blip>
          <a:srcRect l="18535" r="4118" b="17278"/>
          <a:stretch>
            <a:fillRect/>
          </a:stretch>
        </p:blipFill>
        <p:spPr bwMode="auto">
          <a:xfrm>
            <a:off x="3862077" y="2033463"/>
            <a:ext cx="5237374" cy="482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ttangolo 14"/>
          <p:cNvSpPr/>
          <p:nvPr/>
        </p:nvSpPr>
        <p:spPr>
          <a:xfrm>
            <a:off x="0" y="2109242"/>
            <a:ext cx="3862077" cy="4247317"/>
          </a:xfrm>
          <a:prstGeom prst="rect">
            <a:avLst/>
          </a:prstGeom>
        </p:spPr>
        <p:txBody>
          <a:bodyPr wrap="square">
            <a:spAutoFit/>
          </a:bodyPr>
          <a:lstStyle/>
          <a:p>
            <a:r>
              <a:rPr lang="it-IT" dirty="0"/>
              <a:t>L’estensione della nuova zona gialla è stata rivalutata sulla base dei seguenti fattori principali:</a:t>
            </a:r>
          </a:p>
          <a:p>
            <a:pPr marL="285750" lvl="0" indent="-285750">
              <a:buFont typeface="Arial" panose="020B0604020202020204" pitchFamily="34" charset="0"/>
              <a:buChar char="•"/>
            </a:pPr>
            <a:r>
              <a:rPr lang="it-IT" dirty="0"/>
              <a:t>Vulnerabilità delle coperture;</a:t>
            </a:r>
          </a:p>
          <a:p>
            <a:pPr marL="285750" lvl="0" indent="-285750">
              <a:buFont typeface="Arial" panose="020B0604020202020204" pitchFamily="34" charset="0"/>
              <a:buChar char="•"/>
            </a:pPr>
            <a:r>
              <a:rPr lang="it-IT" dirty="0"/>
              <a:t>Simulazioni dei depositi di ricaduta di cenere da eruzione sub-Pliniana, per diverse direzioni del vento; </a:t>
            </a:r>
          </a:p>
          <a:p>
            <a:pPr marL="285750" lvl="0" indent="-285750">
              <a:buFont typeface="Arial" panose="020B0604020202020204" pitchFamily="34" charset="0"/>
              <a:buChar char="•"/>
            </a:pPr>
            <a:r>
              <a:rPr lang="it-IT" dirty="0"/>
              <a:t>Stima dei probabili collassi delle coperture. </a:t>
            </a:r>
          </a:p>
          <a:p>
            <a:r>
              <a:rPr lang="it-IT" dirty="0"/>
              <a:t>Come si evince dalla mappa sotto riportata Pomigliano </a:t>
            </a:r>
            <a:r>
              <a:rPr lang="it-IT" b="1" dirty="0"/>
              <a:t>potrebbe essere interessata da ceneri caratterizzate da un carico pari a 300 kg/m</a:t>
            </a:r>
            <a:r>
              <a:rPr lang="it-IT" b="1" baseline="30000" dirty="0"/>
              <a:t>2</a:t>
            </a:r>
            <a:r>
              <a:rPr lang="it-IT" b="1" dirty="0"/>
              <a:t> con conseguente possibile crollo dei tetti</a:t>
            </a:r>
            <a:r>
              <a:rPr lang="it-IT" dirty="0"/>
              <a:t>.</a:t>
            </a:r>
          </a:p>
          <a:p>
            <a:endParaRPr lang="it-IT" dirty="0"/>
          </a:p>
        </p:txBody>
      </p:sp>
    </p:spTree>
    <p:extLst>
      <p:ext uri="{BB962C8B-B14F-4D97-AF65-F5344CB8AC3E}">
        <p14:creationId xmlns:p14="http://schemas.microsoft.com/office/powerpoint/2010/main" val="8063243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10</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Segnaposto contenuto 2"/>
          <p:cNvSpPr txBox="1">
            <a:spLocks/>
          </p:cNvSpPr>
          <p:nvPr/>
        </p:nvSpPr>
        <p:spPr bwMode="auto">
          <a:xfrm>
            <a:off x="179512" y="692696"/>
            <a:ext cx="8533259"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it-IT" sz="2800" b="1" smtClean="0">
                <a:solidFill>
                  <a:srgbClr val="C00000"/>
                </a:solidFill>
              </a:rPr>
              <a:t>Rischio Vulcanico</a:t>
            </a:r>
            <a:endParaRPr lang="it-IT" sz="2800" b="1" dirty="0" smtClean="0">
              <a:solidFill>
                <a:srgbClr val="C00000"/>
              </a:solidFill>
            </a:endParaRPr>
          </a:p>
        </p:txBody>
      </p:sp>
      <p:sp>
        <p:nvSpPr>
          <p:cNvPr id="13" name="Rettangolo 12"/>
          <p:cNvSpPr/>
          <p:nvPr/>
        </p:nvSpPr>
        <p:spPr>
          <a:xfrm>
            <a:off x="253108" y="1268760"/>
            <a:ext cx="8890892" cy="2308324"/>
          </a:xfrm>
          <a:prstGeom prst="rect">
            <a:avLst/>
          </a:prstGeom>
        </p:spPr>
        <p:txBody>
          <a:bodyPr wrap="square" numCol="2">
            <a:spAutoFit/>
          </a:bodyPr>
          <a:lstStyle/>
          <a:p>
            <a:pPr>
              <a:spcAft>
                <a:spcPts val="0"/>
              </a:spcAft>
            </a:pPr>
            <a:r>
              <a:rPr lang="it-IT" dirty="0" smtClean="0">
                <a:latin typeface="Calibri" panose="020F0502020204030204" pitchFamily="34" charset="0"/>
                <a:ea typeface="Times New Roman" panose="02020603050405020304" pitchFamily="18" charset="0"/>
                <a:cs typeface="Times New Roman" panose="02020603050405020304" pitchFamily="18" charset="0"/>
              </a:rPr>
              <a:t>Inoltre, Il Comune di Pomigliano, assieme ai Comuni di </a:t>
            </a:r>
          </a:p>
          <a:p>
            <a:pPr marL="342900" lvl="0" indent="-342900">
              <a:spcAft>
                <a:spcPts val="0"/>
              </a:spcAft>
              <a:buFont typeface="Symbol" panose="05050102010706020507" pitchFamily="18" charset="2"/>
              <a:buChar char=""/>
            </a:pPr>
            <a:r>
              <a:rPr lang="it-IT" dirty="0" smtClean="0">
                <a:latin typeface="Calibri" panose="020F0502020204030204" pitchFamily="34" charset="0"/>
                <a:ea typeface="Times New Roman" panose="02020603050405020304" pitchFamily="18" charset="0"/>
                <a:cs typeface="Times New Roman" panose="02020603050405020304" pitchFamily="18" charset="0"/>
              </a:rPr>
              <a:t>Acerra;</a:t>
            </a:r>
          </a:p>
          <a:p>
            <a:pPr marL="342900" lvl="0" indent="-342900">
              <a:spcAft>
                <a:spcPts val="0"/>
              </a:spcAft>
              <a:buFont typeface="Symbol" panose="05050102010706020507" pitchFamily="18" charset="2"/>
              <a:buChar char=""/>
            </a:pPr>
            <a:r>
              <a:rPr lang="it-IT" dirty="0" smtClean="0">
                <a:latin typeface="Calibri" panose="020F0502020204030204" pitchFamily="34" charset="0"/>
                <a:ea typeface="Times New Roman" panose="02020603050405020304" pitchFamily="18" charset="0"/>
                <a:cs typeface="Times New Roman" panose="02020603050405020304" pitchFamily="18" charset="0"/>
              </a:rPr>
              <a:t>Brusciano;</a:t>
            </a:r>
          </a:p>
          <a:p>
            <a:pPr marL="342900" lvl="0" indent="-342900">
              <a:spcAft>
                <a:spcPts val="0"/>
              </a:spcAft>
              <a:buFont typeface="Symbol" panose="05050102010706020507" pitchFamily="18" charset="2"/>
              <a:buChar char=""/>
            </a:pPr>
            <a:r>
              <a:rPr lang="it-IT" dirty="0" smtClean="0">
                <a:latin typeface="Calibri" panose="020F0502020204030204" pitchFamily="34" charset="0"/>
                <a:ea typeface="Times New Roman" panose="02020603050405020304" pitchFamily="18" charset="0"/>
                <a:cs typeface="Times New Roman" panose="02020603050405020304" pitchFamily="18" charset="0"/>
              </a:rPr>
              <a:t>Camposano;</a:t>
            </a:r>
          </a:p>
          <a:p>
            <a:pPr marL="342900" lvl="0" indent="-342900">
              <a:spcAft>
                <a:spcPts val="0"/>
              </a:spcAft>
              <a:buFont typeface="Symbol" panose="05050102010706020507" pitchFamily="18" charset="2"/>
              <a:buChar char=""/>
            </a:pPr>
            <a:r>
              <a:rPr lang="it-IT" dirty="0" smtClean="0">
                <a:latin typeface="Calibri" panose="020F0502020204030204" pitchFamily="34" charset="0"/>
                <a:ea typeface="Times New Roman" panose="02020603050405020304" pitchFamily="18" charset="0"/>
                <a:cs typeface="Times New Roman" panose="02020603050405020304" pitchFamily="18" charset="0"/>
              </a:rPr>
              <a:t>Castello di Cisterna;</a:t>
            </a:r>
          </a:p>
          <a:p>
            <a:pPr marL="342900" lvl="0" indent="-342900">
              <a:spcAft>
                <a:spcPts val="0"/>
              </a:spcAft>
              <a:buFont typeface="Symbol" panose="05050102010706020507" pitchFamily="18" charset="2"/>
              <a:buChar char=""/>
            </a:pPr>
            <a:r>
              <a:rPr lang="it-IT" dirty="0" smtClean="0">
                <a:latin typeface="Calibri" panose="020F0502020204030204" pitchFamily="34" charset="0"/>
                <a:ea typeface="Times New Roman" panose="02020603050405020304" pitchFamily="18" charset="0"/>
                <a:cs typeface="Times New Roman" panose="02020603050405020304" pitchFamily="18" charset="0"/>
              </a:rPr>
              <a:t>Cicciano;</a:t>
            </a:r>
          </a:p>
          <a:p>
            <a:pPr marL="342900" lvl="0" indent="-342900">
              <a:spcAft>
                <a:spcPts val="0"/>
              </a:spcAft>
              <a:buFont typeface="Symbol" panose="05050102010706020507" pitchFamily="18" charset="2"/>
              <a:buChar char=""/>
            </a:pPr>
            <a:r>
              <a:rPr lang="it-IT" dirty="0" smtClean="0">
                <a:latin typeface="Calibri" panose="020F0502020204030204" pitchFamily="34" charset="0"/>
                <a:ea typeface="Times New Roman" panose="02020603050405020304" pitchFamily="18" charset="0"/>
                <a:cs typeface="Times New Roman" panose="02020603050405020304" pitchFamily="18" charset="0"/>
              </a:rPr>
              <a:t>Cimitile;</a:t>
            </a:r>
          </a:p>
          <a:p>
            <a:pPr marL="342900" lvl="0" indent="-342900">
              <a:spcAft>
                <a:spcPts val="0"/>
              </a:spcAft>
              <a:buFont typeface="Symbol" panose="05050102010706020507" pitchFamily="18" charset="2"/>
              <a:buChar char=""/>
            </a:pPr>
            <a:r>
              <a:rPr lang="it-IT" dirty="0" smtClean="0">
                <a:latin typeface="Calibri" panose="020F0502020204030204" pitchFamily="34" charset="0"/>
                <a:ea typeface="Times New Roman" panose="02020603050405020304" pitchFamily="18" charset="0"/>
                <a:cs typeface="Times New Roman" panose="02020603050405020304" pitchFamily="18" charset="0"/>
              </a:rPr>
              <a:t>Mariglianella;</a:t>
            </a:r>
          </a:p>
          <a:p>
            <a:pPr marL="342900" lvl="0" indent="-342900">
              <a:spcAft>
                <a:spcPts val="0"/>
              </a:spcAft>
              <a:buFont typeface="Symbol" panose="05050102010706020507" pitchFamily="18" charset="2"/>
              <a:buChar char=""/>
            </a:pPr>
            <a:r>
              <a:rPr lang="it-IT" dirty="0" smtClean="0">
                <a:latin typeface="Calibri" panose="020F0502020204030204" pitchFamily="34" charset="0"/>
                <a:ea typeface="Times New Roman" panose="02020603050405020304" pitchFamily="18" charset="0"/>
                <a:cs typeface="Times New Roman" panose="02020603050405020304" pitchFamily="18" charset="0"/>
              </a:rPr>
              <a:t>Marigliano;</a:t>
            </a:r>
          </a:p>
          <a:p>
            <a:pPr marL="342900" lvl="0" indent="-342900">
              <a:spcAft>
                <a:spcPts val="0"/>
              </a:spcAft>
              <a:buFont typeface="Symbol" panose="05050102010706020507" pitchFamily="18" charset="2"/>
              <a:buChar char=""/>
            </a:pPr>
            <a:r>
              <a:rPr lang="it-IT" dirty="0" smtClean="0">
                <a:latin typeface="Calibri" panose="020F0502020204030204" pitchFamily="34" charset="0"/>
                <a:ea typeface="Times New Roman" panose="02020603050405020304" pitchFamily="18" charset="0"/>
                <a:cs typeface="Times New Roman" panose="02020603050405020304" pitchFamily="18" charset="0"/>
              </a:rPr>
              <a:t>Nola;</a:t>
            </a:r>
          </a:p>
          <a:p>
            <a:pPr marL="342900" lvl="0" indent="-342900">
              <a:spcAft>
                <a:spcPts val="0"/>
              </a:spcAft>
              <a:buFont typeface="Symbol" panose="05050102010706020507" pitchFamily="18" charset="2"/>
              <a:buChar char=""/>
            </a:pPr>
            <a:r>
              <a:rPr lang="it-IT" dirty="0" smtClean="0">
                <a:latin typeface="Calibri" panose="020F0502020204030204" pitchFamily="34" charset="0"/>
                <a:ea typeface="Times New Roman" panose="02020603050405020304" pitchFamily="18" charset="0"/>
                <a:cs typeface="Times New Roman" panose="02020603050405020304" pitchFamily="18" charset="0"/>
              </a:rPr>
              <a:t>San </a:t>
            </a:r>
            <a:r>
              <a:rPr lang="it-IT" dirty="0" err="1" smtClean="0">
                <a:latin typeface="Calibri" panose="020F0502020204030204" pitchFamily="34" charset="0"/>
                <a:ea typeface="Times New Roman" panose="02020603050405020304" pitchFamily="18" charset="0"/>
                <a:cs typeface="Times New Roman" panose="02020603050405020304" pitchFamily="18" charset="0"/>
              </a:rPr>
              <a:t>Vitaliano</a:t>
            </a:r>
            <a:r>
              <a:rPr lang="it-IT" dirty="0" smtClean="0">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spcAft>
                <a:spcPts val="0"/>
              </a:spcAft>
              <a:buFont typeface="Symbol" panose="05050102010706020507" pitchFamily="18" charset="2"/>
              <a:buChar char=""/>
            </a:pPr>
            <a:r>
              <a:rPr lang="it-IT" dirty="0" err="1" smtClean="0">
                <a:latin typeface="Calibri" panose="020F0502020204030204" pitchFamily="34" charset="0"/>
                <a:ea typeface="Times New Roman" panose="02020603050405020304" pitchFamily="18" charset="0"/>
                <a:cs typeface="Times New Roman" panose="02020603050405020304" pitchFamily="18" charset="0"/>
              </a:rPr>
              <a:t>Saviano</a:t>
            </a:r>
            <a:r>
              <a:rPr lang="it-IT" dirty="0" smtClean="0">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spcAft>
                <a:spcPts val="0"/>
              </a:spcAft>
              <a:buFont typeface="Symbol" panose="05050102010706020507" pitchFamily="18" charset="2"/>
              <a:buChar char=""/>
            </a:pPr>
            <a:r>
              <a:rPr lang="it-IT" dirty="0" err="1" smtClean="0">
                <a:latin typeface="Calibri" panose="020F0502020204030204" pitchFamily="34" charset="0"/>
                <a:ea typeface="Times New Roman" panose="02020603050405020304" pitchFamily="18" charset="0"/>
                <a:cs typeface="Times New Roman" panose="02020603050405020304" pitchFamily="18" charset="0"/>
              </a:rPr>
              <a:t>Scisciano</a:t>
            </a:r>
            <a:r>
              <a:rPr lang="it-IT" dirty="0" smtClean="0">
                <a:latin typeface="Calibri" panose="020F0502020204030204" pitchFamily="34" charset="0"/>
                <a:ea typeface="Times New Roman" panose="02020603050405020304" pitchFamily="18" charset="0"/>
                <a:cs typeface="Times New Roman" panose="02020603050405020304" pitchFamily="18" charset="0"/>
              </a:rPr>
              <a:t>;</a:t>
            </a:r>
          </a:p>
          <a:p>
            <a:pPr>
              <a:spcAft>
                <a:spcPts val="0"/>
              </a:spcAft>
            </a:pPr>
            <a:r>
              <a:rPr lang="it-IT" dirty="0" smtClean="0">
                <a:latin typeface="Calibri" panose="020F0502020204030204" pitchFamily="34" charset="0"/>
                <a:ea typeface="Times New Roman" panose="02020603050405020304" pitchFamily="18" charset="0"/>
                <a:cs typeface="Times New Roman" panose="02020603050405020304" pitchFamily="18" charset="0"/>
              </a:rPr>
              <a:t> </a:t>
            </a:r>
          </a:p>
        </p:txBody>
      </p:sp>
      <p:sp>
        <p:nvSpPr>
          <p:cNvPr id="14" name="Rettangolo 13"/>
          <p:cNvSpPr/>
          <p:nvPr/>
        </p:nvSpPr>
        <p:spPr>
          <a:xfrm>
            <a:off x="179512" y="3645024"/>
            <a:ext cx="8718236" cy="2431691"/>
          </a:xfrm>
          <a:prstGeom prst="rect">
            <a:avLst/>
          </a:prstGeom>
        </p:spPr>
        <p:txBody>
          <a:bodyPr wrap="square">
            <a:spAutoFit/>
          </a:bodyPr>
          <a:lstStyle/>
          <a:p>
            <a:pPr algn="just">
              <a:lnSpc>
                <a:spcPct val="115000"/>
              </a:lnSpc>
              <a:spcAft>
                <a:spcPts val="1000"/>
              </a:spcAft>
            </a:pPr>
            <a:r>
              <a:rPr lang="it-IT" dirty="0" smtClean="0">
                <a:latin typeface="Calibri" panose="020F0502020204030204" pitchFamily="34" charset="0"/>
                <a:ea typeface="Calibri" panose="020F0502020204030204" pitchFamily="34" charset="0"/>
                <a:cs typeface="Times New Roman" panose="02020603050405020304" pitchFamily="18" charset="0"/>
              </a:rPr>
              <a:t>ricade all’interno di una porzione di zona gialla indicata come </a:t>
            </a:r>
            <a:r>
              <a:rPr lang="it-IT" b="1" dirty="0" smtClean="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ZONA BLU</a:t>
            </a:r>
            <a:r>
              <a:rPr lang="it-IT" dirty="0" smtClean="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 </a:t>
            </a:r>
            <a:r>
              <a:rPr lang="it-IT" b="1" dirty="0" smtClean="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caratterizzata da un elevato rischio idrogeologico e coincidente con la cosiddetta "conca di Nola"</a:t>
            </a:r>
            <a:r>
              <a:rPr lang="it-IT" dirty="0" smtClean="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 </a:t>
            </a:r>
          </a:p>
          <a:p>
            <a:pPr algn="just">
              <a:lnSpc>
                <a:spcPct val="115000"/>
              </a:lnSpc>
              <a:spcAft>
                <a:spcPts val="1000"/>
              </a:spcAft>
            </a:pPr>
            <a:r>
              <a:rPr lang="it-IT" dirty="0" smtClean="0">
                <a:latin typeface="Calibri" panose="020F0502020204030204" pitchFamily="34" charset="0"/>
                <a:ea typeface="Calibri" panose="020F0502020204030204" pitchFamily="34" charset="0"/>
                <a:cs typeface="Times New Roman" panose="02020603050405020304" pitchFamily="18" charset="0"/>
              </a:rPr>
              <a:t>Tale </a:t>
            </a:r>
            <a:r>
              <a:rPr lang="it-IT" dirty="0">
                <a:latin typeface="Calibri" panose="020F0502020204030204" pitchFamily="34" charset="0"/>
                <a:ea typeface="Calibri" panose="020F0502020204030204" pitchFamily="34" charset="0"/>
                <a:cs typeface="Times New Roman" panose="02020603050405020304" pitchFamily="18" charset="0"/>
              </a:rPr>
              <a:t>area potrebbe essere soggetta a devastazioni connesse allo scorrimento di colate e torrenti fangosi e ad inondazioni ed alluvionamenti anche estesi, oltre che alla ricaduta di ceneri e lapilli. </a:t>
            </a:r>
            <a:r>
              <a:rPr lang="it-IT" dirty="0" smtClean="0">
                <a:latin typeface="Calibri" panose="020F0502020204030204" pitchFamily="34" charset="0"/>
                <a:ea typeface="Calibri" panose="020F0502020204030204" pitchFamily="34" charset="0"/>
                <a:cs typeface="Times New Roman" panose="02020603050405020304" pitchFamily="18" charset="0"/>
              </a:rPr>
              <a:t>Le </a:t>
            </a:r>
            <a:r>
              <a:rPr lang="it-IT" dirty="0">
                <a:latin typeface="Calibri" panose="020F0502020204030204" pitchFamily="34" charset="0"/>
                <a:ea typeface="Calibri" panose="020F0502020204030204" pitchFamily="34" charset="0"/>
                <a:cs typeface="Times New Roman" panose="02020603050405020304" pitchFamily="18" charset="0"/>
              </a:rPr>
              <a:t>acque che confluiscono nella conca, infatti, non possono raggiungere il mare direttamente, e sono quindi obbligate a seguire un andamento tortuoso verso ovest sostanzialmente privo della pendenza necessaria al </a:t>
            </a:r>
            <a:r>
              <a:rPr lang="it-IT" dirty="0" smtClean="0">
                <a:latin typeface="Calibri" panose="020F0502020204030204" pitchFamily="34" charset="0"/>
                <a:ea typeface="Calibri" panose="020F0502020204030204" pitchFamily="34" charset="0"/>
                <a:cs typeface="Times New Roman" panose="02020603050405020304" pitchFamily="18" charset="0"/>
              </a:rPr>
              <a:t>deflusso.</a:t>
            </a:r>
            <a:endParaRPr lang="it-IT"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2629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11</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Segnaposto contenuto 2"/>
          <p:cNvSpPr txBox="1">
            <a:spLocks/>
          </p:cNvSpPr>
          <p:nvPr/>
        </p:nvSpPr>
        <p:spPr bwMode="auto">
          <a:xfrm>
            <a:off x="179512" y="836712"/>
            <a:ext cx="8640763"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it-IT" sz="2800" b="1" smtClean="0">
                <a:solidFill>
                  <a:srgbClr val="C00000"/>
                </a:solidFill>
              </a:rPr>
              <a:t>Rischio Sismico</a:t>
            </a:r>
            <a:endParaRPr lang="it-IT" sz="2800" b="1" smtClean="0"/>
          </a:p>
          <a:p>
            <a:pPr algn="just">
              <a:defRPr/>
            </a:pPr>
            <a:r>
              <a:rPr lang="it-IT" sz="2000" smtClean="0"/>
              <a:t>Poiché la pericolosità sismica, ovvero, la probabilità di scuotimento di data intensità, in un determinato punto ed in un certo intervallo di tempo, è un fenomeno puramente naturale, non prevedibile, </a:t>
            </a:r>
            <a:r>
              <a:rPr lang="it-IT" sz="2000" b="1" smtClean="0"/>
              <a:t>non esistono strumenti  di controllo e mitigazione. </a:t>
            </a:r>
          </a:p>
          <a:p>
            <a:pPr algn="just">
              <a:defRPr/>
            </a:pPr>
            <a:r>
              <a:rPr lang="it-IT" sz="2000" smtClean="0"/>
              <a:t>Gli unici fattori che possono essere controllati e, pertanto, sui quali è possibile intervenire, sono la </a:t>
            </a:r>
            <a:r>
              <a:rPr lang="it-IT" sz="2000" b="1" smtClean="0"/>
              <a:t>vulnerabilità e l’esposizione</a:t>
            </a:r>
            <a:r>
              <a:rPr lang="it-IT" sz="2000" smtClean="0"/>
              <a:t>. </a:t>
            </a:r>
          </a:p>
          <a:p>
            <a:pPr algn="just">
              <a:defRPr/>
            </a:pPr>
            <a:r>
              <a:rPr lang="it-IT" sz="2000" smtClean="0"/>
              <a:t>Il territorio comunale è classificato tra i comuni a </a:t>
            </a:r>
            <a:r>
              <a:rPr lang="it-IT" sz="2000" b="1" smtClean="0">
                <a:solidFill>
                  <a:srgbClr val="C00000"/>
                </a:solidFill>
              </a:rPr>
              <a:t>MEDIA SISMICITA’ </a:t>
            </a:r>
            <a:r>
              <a:rPr lang="it-IT" sz="2000" b="1" smtClean="0"/>
              <a:t>(classe 2), </a:t>
            </a:r>
            <a:r>
              <a:rPr lang="it-IT" sz="2000" smtClean="0"/>
              <a:t>con valori di PGA compresi tra 0,15 g e 0,25 g.</a:t>
            </a:r>
          </a:p>
          <a:p>
            <a:r>
              <a:rPr lang="it-IT" sz="2400" b="1" smtClean="0">
                <a:solidFill>
                  <a:schemeClr val="accent5">
                    <a:lumMod val="75000"/>
                  </a:schemeClr>
                </a:solidFill>
              </a:rPr>
              <a:t>Metodologia di analisi:</a:t>
            </a:r>
          </a:p>
          <a:p>
            <a:pPr>
              <a:buFontTx/>
              <a:buChar char="-"/>
            </a:pPr>
            <a:r>
              <a:rPr lang="it-IT" sz="2000" smtClean="0"/>
              <a:t>Valutazione della </a:t>
            </a:r>
            <a:r>
              <a:rPr lang="it-IT" sz="2000" b="1" smtClean="0"/>
              <a:t>pericolosità sismica </a:t>
            </a:r>
            <a:r>
              <a:rPr lang="it-IT" sz="2000" smtClean="0"/>
              <a:t>(analisi degli eventi storici-  catalogo relativo agli eventi sismici occorsi tra l’anno 1000 ed il 2006 (</a:t>
            </a:r>
            <a:r>
              <a:rPr lang="it-IT" sz="2000" u="sng" smtClean="0">
                <a:hlinkClick r:id="rId7"/>
              </a:rPr>
              <a:t>http://emidius.mi.ingv.it/CPTI11/</a:t>
            </a:r>
            <a:r>
              <a:rPr lang="it-IT" sz="2000" smtClean="0"/>
              <a:t>);</a:t>
            </a:r>
          </a:p>
          <a:p>
            <a:pPr>
              <a:buFontTx/>
              <a:buChar char="-"/>
            </a:pPr>
            <a:r>
              <a:rPr lang="it-IT" sz="2000" smtClean="0"/>
              <a:t>Identificazione dello scenario di danno di riferimento</a:t>
            </a:r>
          </a:p>
          <a:p>
            <a:pPr>
              <a:buFontTx/>
              <a:buChar char="-"/>
            </a:pPr>
            <a:r>
              <a:rPr lang="it-IT" sz="2000" smtClean="0"/>
              <a:t>Valutazione della </a:t>
            </a:r>
            <a:r>
              <a:rPr lang="it-IT" sz="2000" b="1" smtClean="0"/>
              <a:t>vulnerabilità dell’edificato </a:t>
            </a:r>
            <a:r>
              <a:rPr lang="it-IT" sz="2000" smtClean="0"/>
              <a:t>e della </a:t>
            </a:r>
            <a:r>
              <a:rPr lang="it-IT" sz="2000" b="1" smtClean="0"/>
              <a:t>densità abitativa</a:t>
            </a:r>
            <a:r>
              <a:rPr lang="it-IT" sz="2000" smtClean="0"/>
              <a:t>.</a:t>
            </a:r>
          </a:p>
          <a:p>
            <a:pPr algn="just">
              <a:defRPr/>
            </a:pPr>
            <a:endParaRPr lang="it-IT" sz="2000" smtClean="0"/>
          </a:p>
          <a:p>
            <a:endParaRPr lang="it-IT" sz="4100" b="1" dirty="0" smtClean="0">
              <a:solidFill>
                <a:srgbClr val="C00000"/>
              </a:solidFill>
            </a:endParaRPr>
          </a:p>
        </p:txBody>
      </p:sp>
    </p:spTree>
    <p:extLst>
      <p:ext uri="{BB962C8B-B14F-4D97-AF65-F5344CB8AC3E}">
        <p14:creationId xmlns:p14="http://schemas.microsoft.com/office/powerpoint/2010/main" val="29032082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12</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Segnaposto contenuto 2"/>
          <p:cNvSpPr txBox="1">
            <a:spLocks/>
          </p:cNvSpPr>
          <p:nvPr/>
        </p:nvSpPr>
        <p:spPr bwMode="auto">
          <a:xfrm>
            <a:off x="179512" y="836712"/>
            <a:ext cx="8640763"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it-IT" sz="2800" b="1" smtClean="0">
                <a:solidFill>
                  <a:srgbClr val="C00000"/>
                </a:solidFill>
              </a:rPr>
              <a:t>Rischio Sismico</a:t>
            </a:r>
            <a:endParaRPr lang="it-IT" sz="2800" b="1" smtClean="0"/>
          </a:p>
          <a:p>
            <a:r>
              <a:rPr lang="it-IT" sz="2400" b="1" smtClean="0">
                <a:solidFill>
                  <a:schemeClr val="accent5">
                    <a:lumMod val="75000"/>
                  </a:schemeClr>
                </a:solidFill>
              </a:rPr>
              <a:t>Metodologia di analisi:</a:t>
            </a:r>
          </a:p>
          <a:p>
            <a:r>
              <a:rPr lang="it-IT" sz="2000" smtClean="0"/>
              <a:t>Per quanto riguarda la popolazione residente sono stati valutati e verificati i dati cartografici di distribuzione dalla popolazione forniti dall’ISTAT relativi al 15° censimento della popolazione e delle abitazioni del 2011, attraverso il confronto con i dati forniti da comune e con la reale mappatura del certificato.</a:t>
            </a:r>
          </a:p>
          <a:p>
            <a:r>
              <a:rPr lang="it-IT" sz="2000" b="1" smtClean="0"/>
              <a:t>Attraverso l’utilizzo dello strumento GIS sono state evidenziate</a:t>
            </a:r>
          </a:p>
          <a:p>
            <a:pPr lvl="1"/>
            <a:r>
              <a:rPr lang="it-IT" sz="2000" smtClean="0"/>
              <a:t>Le sezioni censuarie caratterizzate dalla maggiore vulnerabilità in quanto densamente popolate;</a:t>
            </a:r>
          </a:p>
          <a:p>
            <a:pPr lvl="1"/>
            <a:r>
              <a:rPr lang="it-IT" sz="2000" smtClean="0"/>
              <a:t>Le sezioni censuarie caratterizzate da un edificato maggiormente vulnerabile</a:t>
            </a:r>
          </a:p>
          <a:p>
            <a:r>
              <a:rPr lang="it-IT" sz="2000" smtClean="0"/>
              <a:t>dalla sovrapposizione delle quali è stata ricavata la mappa del rischio sismico.</a:t>
            </a:r>
          </a:p>
          <a:p>
            <a:r>
              <a:rPr lang="it-IT" sz="2000" smtClean="0"/>
              <a:t>Tale base informativa è quindi stata utilizzata per stimare i danni attesi per le diverse sezioni censuarie a parità di intensità macrosismica, nonché per la stima del potenziale numero dei colpiti (inteso come morti, feriti e sfollati).</a:t>
            </a:r>
          </a:p>
          <a:p>
            <a:endParaRPr lang="it-IT" sz="2000" b="1" smtClean="0"/>
          </a:p>
          <a:p>
            <a:pPr algn="just">
              <a:defRPr/>
            </a:pPr>
            <a:endParaRPr lang="it-IT" sz="2000" smtClean="0"/>
          </a:p>
          <a:p>
            <a:endParaRPr lang="it-IT" sz="4100" b="1" dirty="0" smtClean="0">
              <a:solidFill>
                <a:srgbClr val="C00000"/>
              </a:solidFill>
            </a:endParaRPr>
          </a:p>
        </p:txBody>
      </p:sp>
      <p:pic>
        <p:nvPicPr>
          <p:cNvPr id="13" name="Immagine 12"/>
          <p:cNvPicPr>
            <a:picLocks noChangeAspect="1"/>
          </p:cNvPicPr>
          <p:nvPr/>
        </p:nvPicPr>
        <p:blipFill>
          <a:blip r:embed="rId7" cstate="print"/>
          <a:stretch>
            <a:fillRect/>
          </a:stretch>
        </p:blipFill>
        <p:spPr>
          <a:xfrm>
            <a:off x="659114" y="1916014"/>
            <a:ext cx="5844936" cy="4270745"/>
          </a:xfrm>
          <a:prstGeom prst="rect">
            <a:avLst/>
          </a:prstGeom>
        </p:spPr>
      </p:pic>
      <p:pic>
        <p:nvPicPr>
          <p:cNvPr id="14" name="Immagine 13"/>
          <p:cNvPicPr>
            <a:picLocks noChangeAspect="1"/>
          </p:cNvPicPr>
          <p:nvPr/>
        </p:nvPicPr>
        <p:blipFill>
          <a:blip r:embed="rId8" cstate="print"/>
          <a:stretch>
            <a:fillRect/>
          </a:stretch>
        </p:blipFill>
        <p:spPr>
          <a:xfrm>
            <a:off x="5186674" y="4762743"/>
            <a:ext cx="3861646" cy="1867360"/>
          </a:xfrm>
          <a:prstGeom prst="rect">
            <a:avLst/>
          </a:prstGeom>
        </p:spPr>
      </p:pic>
      <p:pic>
        <p:nvPicPr>
          <p:cNvPr id="15" name="Immagine 14"/>
          <p:cNvPicPr>
            <a:picLocks noChangeAspect="1"/>
          </p:cNvPicPr>
          <p:nvPr/>
        </p:nvPicPr>
        <p:blipFill>
          <a:blip r:embed="rId9" cstate="print"/>
          <a:stretch>
            <a:fillRect/>
          </a:stretch>
        </p:blipFill>
        <p:spPr>
          <a:xfrm>
            <a:off x="408870" y="4828852"/>
            <a:ext cx="3302724" cy="1981688"/>
          </a:xfrm>
          <a:prstGeom prst="rect">
            <a:avLst/>
          </a:prstGeom>
        </p:spPr>
      </p:pic>
      <p:pic>
        <p:nvPicPr>
          <p:cNvPr id="16" name="Immagine 15"/>
          <p:cNvPicPr>
            <a:picLocks noChangeAspect="1"/>
          </p:cNvPicPr>
          <p:nvPr/>
        </p:nvPicPr>
        <p:blipFill>
          <a:blip r:embed="rId10" cstate="print"/>
          <a:stretch>
            <a:fillRect/>
          </a:stretch>
        </p:blipFill>
        <p:spPr>
          <a:xfrm>
            <a:off x="5054262" y="1701964"/>
            <a:ext cx="3920741" cy="2698765"/>
          </a:xfrm>
          <a:prstGeom prst="rect">
            <a:avLst/>
          </a:prstGeom>
        </p:spPr>
      </p:pic>
    </p:spTree>
    <p:extLst>
      <p:ext uri="{BB962C8B-B14F-4D97-AF65-F5344CB8AC3E}">
        <p14:creationId xmlns:p14="http://schemas.microsoft.com/office/powerpoint/2010/main" val="242270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xEl>
                                              <p:pRg st="1" end="1"/>
                                            </p:txEl>
                                          </p:spTgt>
                                        </p:tgtEl>
                                      </p:cBhvr>
                                    </p:animEffect>
                                    <p:set>
                                      <p:cBhvr>
                                        <p:cTn id="7" dur="1" fill="hold">
                                          <p:stCondLst>
                                            <p:cond delay="499"/>
                                          </p:stCondLst>
                                        </p:cTn>
                                        <p:tgtEl>
                                          <p:spTgt spid="12">
                                            <p:txEl>
                                              <p:pRg st="1" end="1"/>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2">
                                            <p:txEl>
                                              <p:pRg st="2" end="2"/>
                                            </p:txEl>
                                          </p:spTgt>
                                        </p:tgtEl>
                                      </p:cBhvr>
                                    </p:animEffect>
                                    <p:set>
                                      <p:cBhvr>
                                        <p:cTn id="10" dur="1" fill="hold">
                                          <p:stCondLst>
                                            <p:cond delay="499"/>
                                          </p:stCondLst>
                                        </p:cTn>
                                        <p:tgtEl>
                                          <p:spTgt spid="12">
                                            <p:txEl>
                                              <p:pRg st="2" end="2"/>
                                            </p:txEl>
                                          </p:spTgt>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2">
                                            <p:txEl>
                                              <p:pRg st="3" end="3"/>
                                            </p:txEl>
                                          </p:spTgt>
                                        </p:tgtEl>
                                      </p:cBhvr>
                                    </p:animEffect>
                                    <p:set>
                                      <p:cBhvr>
                                        <p:cTn id="13" dur="1" fill="hold">
                                          <p:stCondLst>
                                            <p:cond delay="499"/>
                                          </p:stCondLst>
                                        </p:cTn>
                                        <p:tgtEl>
                                          <p:spTgt spid="12">
                                            <p:txEl>
                                              <p:pRg st="3" end="3"/>
                                            </p:txEl>
                                          </p:spTgt>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12">
                                            <p:txEl>
                                              <p:pRg st="4" end="4"/>
                                            </p:txEl>
                                          </p:spTgt>
                                        </p:tgtEl>
                                      </p:cBhvr>
                                    </p:animEffect>
                                    <p:set>
                                      <p:cBhvr>
                                        <p:cTn id="16" dur="1" fill="hold">
                                          <p:stCondLst>
                                            <p:cond delay="499"/>
                                          </p:stCondLst>
                                        </p:cTn>
                                        <p:tgtEl>
                                          <p:spTgt spid="12">
                                            <p:txEl>
                                              <p:pRg st="4" end="4"/>
                                            </p:txEl>
                                          </p:spTgt>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12">
                                            <p:txEl>
                                              <p:pRg st="5" end="5"/>
                                            </p:txEl>
                                          </p:spTgt>
                                        </p:tgtEl>
                                      </p:cBhvr>
                                    </p:animEffect>
                                    <p:set>
                                      <p:cBhvr>
                                        <p:cTn id="19" dur="1" fill="hold">
                                          <p:stCondLst>
                                            <p:cond delay="499"/>
                                          </p:stCondLst>
                                        </p:cTn>
                                        <p:tgtEl>
                                          <p:spTgt spid="12">
                                            <p:txEl>
                                              <p:pRg st="5" end="5"/>
                                            </p:txEl>
                                          </p:spTgt>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12">
                                            <p:txEl>
                                              <p:pRg st="6" end="6"/>
                                            </p:txEl>
                                          </p:spTgt>
                                        </p:tgtEl>
                                      </p:cBhvr>
                                    </p:animEffect>
                                    <p:set>
                                      <p:cBhvr>
                                        <p:cTn id="22" dur="1" fill="hold">
                                          <p:stCondLst>
                                            <p:cond delay="499"/>
                                          </p:stCondLst>
                                        </p:cTn>
                                        <p:tgtEl>
                                          <p:spTgt spid="12">
                                            <p:txEl>
                                              <p:pRg st="6" end="6"/>
                                            </p:txEl>
                                          </p:spTgt>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12">
                                            <p:txEl>
                                              <p:pRg st="7" end="7"/>
                                            </p:txEl>
                                          </p:spTgt>
                                        </p:tgtEl>
                                      </p:cBhvr>
                                    </p:animEffect>
                                    <p:set>
                                      <p:cBhvr>
                                        <p:cTn id="25" dur="1" fill="hold">
                                          <p:stCondLst>
                                            <p:cond delay="499"/>
                                          </p:stCondLst>
                                        </p:cTn>
                                        <p:tgtEl>
                                          <p:spTgt spid="12">
                                            <p:txEl>
                                              <p:pRg st="7" end="7"/>
                                            </p:txEl>
                                          </p:spTgt>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childTnLst>
                                </p:cTn>
                              </p:par>
                              <p:par>
                                <p:cTn id="32" presetID="10" presetClass="exit" presetSubtype="0" fill="hold" nodeType="withEffect">
                                  <p:stCondLst>
                                    <p:cond delay="0"/>
                                  </p:stCondLst>
                                  <p:childTnLst>
                                    <p:animEffect transition="out" filter="fade">
                                      <p:cBhvr>
                                        <p:cTn id="33" dur="500"/>
                                        <p:tgtEl>
                                          <p:spTgt spid="15"/>
                                        </p:tgtEl>
                                      </p:cBhvr>
                                    </p:animEffect>
                                    <p:set>
                                      <p:cBhvr>
                                        <p:cTn id="34" dur="1" fill="hold">
                                          <p:stCondLst>
                                            <p:cond delay="499"/>
                                          </p:stCondLst>
                                        </p:cTn>
                                        <p:tgtEl>
                                          <p:spTgt spid="15"/>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4"/>
                                        </p:tgtEl>
                                      </p:cBhvr>
                                    </p:animEffect>
                                    <p:set>
                                      <p:cBhvr>
                                        <p:cTn id="37" dur="1" fill="hold">
                                          <p:stCondLst>
                                            <p:cond delay="499"/>
                                          </p:stCondLst>
                                        </p:cTn>
                                        <p:tgtEl>
                                          <p:spTgt spid="14"/>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16"/>
                                        </p:tgtEl>
                                      </p:cBhvr>
                                    </p:animEffect>
                                    <p:set>
                                      <p:cBhvr>
                                        <p:cTn id="40" dur="1" fill="hold">
                                          <p:stCondLst>
                                            <p:cond delay="499"/>
                                          </p:stCondLst>
                                        </p:cTn>
                                        <p:tgtEl>
                                          <p:spTgt spid="16"/>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13</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Segnaposto contenuto 2"/>
          <p:cNvSpPr txBox="1">
            <a:spLocks/>
          </p:cNvSpPr>
          <p:nvPr/>
        </p:nvSpPr>
        <p:spPr bwMode="auto">
          <a:xfrm>
            <a:off x="179388" y="836613"/>
            <a:ext cx="8640762"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it-IT" altLang="it-IT" sz="3000" b="1" smtClean="0">
                <a:solidFill>
                  <a:srgbClr val="C00000"/>
                </a:solidFill>
              </a:rPr>
              <a:t>Rischio Incendi di Interfaccia </a:t>
            </a:r>
            <a:r>
              <a:rPr lang="it-IT" altLang="it-IT" sz="3000" b="1" i="1" smtClean="0">
                <a:solidFill>
                  <a:srgbClr val="C00000"/>
                </a:solidFill>
              </a:rPr>
              <a:t> </a:t>
            </a:r>
          </a:p>
          <a:p>
            <a:pPr eaLnBrk="1" hangingPunct="1"/>
            <a:endParaRPr lang="it-IT" altLang="it-IT" sz="2800" dirty="0" smtClean="0"/>
          </a:p>
        </p:txBody>
      </p:sp>
      <p:sp>
        <p:nvSpPr>
          <p:cNvPr id="13" name="Rettangolo 5"/>
          <p:cNvSpPr>
            <a:spLocks noChangeArrowheads="1"/>
          </p:cNvSpPr>
          <p:nvPr/>
        </p:nvSpPr>
        <p:spPr bwMode="auto">
          <a:xfrm>
            <a:off x="224929" y="1537841"/>
            <a:ext cx="8642350" cy="1077218"/>
          </a:xfrm>
          <a:prstGeom prst="rect">
            <a:avLst/>
          </a:prstGeom>
          <a:noFill/>
          <a:ln w="127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it-IT" altLang="it-IT" sz="1600" i="1" dirty="0">
                <a:latin typeface="Arial" charset="0"/>
              </a:rPr>
              <a:t>Incendio che minaccia di interessare </a:t>
            </a:r>
            <a:r>
              <a:rPr lang="it-IT" altLang="it-IT" sz="1600" b="1" i="1" dirty="0">
                <a:latin typeface="Arial" charset="0"/>
              </a:rPr>
              <a:t>aree di connessione tra il tessuto urbano e quello rurale</a:t>
            </a:r>
            <a:r>
              <a:rPr lang="it-IT" altLang="it-IT" sz="1600" i="1" dirty="0">
                <a:latin typeface="Arial" charset="0"/>
              </a:rPr>
              <a:t>, cioè aree o fasce nelle quali l'interconnessione tra strutture antropiche e aree naturali è molto stretta, luoghi geografici dove il sistema urbano e quello rurale si incontrano ed interagiscono. </a:t>
            </a:r>
          </a:p>
        </p:txBody>
      </p:sp>
      <p:sp>
        <p:nvSpPr>
          <p:cNvPr id="14" name="Segnaposto contenuto 2"/>
          <p:cNvSpPr txBox="1">
            <a:spLocks/>
          </p:cNvSpPr>
          <p:nvPr/>
        </p:nvSpPr>
        <p:spPr bwMode="auto">
          <a:xfrm>
            <a:off x="179388" y="2997200"/>
            <a:ext cx="8713787" cy="3240088"/>
          </a:xfrm>
          <a:prstGeom prst="rect">
            <a:avLst/>
          </a:prstGeom>
          <a:noFill/>
          <a:ln w="9525">
            <a:noFill/>
            <a:miter lim="800000"/>
            <a:headEnd/>
            <a:tailEnd/>
          </a:ln>
        </p:spPr>
        <p:txBody>
          <a:bodyPr/>
          <a:lstStyle/>
          <a:p>
            <a:pPr>
              <a:defRPr/>
            </a:pPr>
            <a:r>
              <a:rPr lang="it-IT" sz="1600" dirty="0">
                <a:latin typeface="+mn-lt"/>
              </a:rPr>
              <a:t>Il rischio incendi d’interfaccia è valutato, in conformità a quanto indicato nel “</a:t>
            </a:r>
            <a:r>
              <a:rPr lang="it-IT" sz="1600" i="1" dirty="0">
                <a:latin typeface="+mn-lt"/>
              </a:rPr>
              <a:t>Manuale Operativo per la predisposizione di un piano comunale o intercomunale di protezione civile</a:t>
            </a:r>
            <a:r>
              <a:rPr lang="it-IT" sz="1600" dirty="0">
                <a:latin typeface="+mn-lt"/>
              </a:rPr>
              <a:t>”, attraverso l’applicazione della seguente </a:t>
            </a:r>
            <a:r>
              <a:rPr lang="it-IT" sz="1600" u="sng" dirty="0">
                <a:latin typeface="+mn-lt"/>
              </a:rPr>
              <a:t>metodologia</a:t>
            </a:r>
            <a:r>
              <a:rPr lang="it-IT" sz="1600" dirty="0">
                <a:latin typeface="+mn-lt"/>
              </a:rPr>
              <a:t>:</a:t>
            </a:r>
          </a:p>
          <a:p>
            <a:pPr lvl="1">
              <a:buFont typeface="Wingdings" pitchFamily="2" charset="2"/>
              <a:buChar char="§"/>
              <a:defRPr/>
            </a:pPr>
            <a:r>
              <a:rPr lang="it-IT" sz="1600" dirty="0">
                <a:latin typeface="+mn-lt"/>
              </a:rPr>
              <a:t> </a:t>
            </a:r>
            <a:r>
              <a:rPr lang="it-IT" sz="1600" b="1" dirty="0" err="1">
                <a:latin typeface="+mn-lt"/>
              </a:rPr>
              <a:t>Perimetrazione</a:t>
            </a:r>
            <a:r>
              <a:rPr lang="it-IT" sz="1600" b="1" dirty="0">
                <a:latin typeface="+mn-lt"/>
              </a:rPr>
              <a:t> della fascia di </a:t>
            </a:r>
            <a:r>
              <a:rPr lang="it-IT" sz="1600" b="1" dirty="0" err="1">
                <a:latin typeface="+mn-lt"/>
              </a:rPr>
              <a:t>interfaccia</a:t>
            </a:r>
            <a:r>
              <a:rPr lang="it-IT" sz="1600" dirty="0" err="1">
                <a:latin typeface="+mn-lt"/>
              </a:rPr>
              <a:t>=</a:t>
            </a:r>
            <a:r>
              <a:rPr lang="it-IT" sz="1600" dirty="0">
                <a:latin typeface="+mn-lt"/>
              </a:rPr>
              <a:t> aggregazione degli esposti finalizzata alla riduzione delle discontinuità fra gli elementi presenti, ottenuta raggruppando tutte le strutture la cui distanza relativa non sia superiore ai </a:t>
            </a:r>
            <a:r>
              <a:rPr lang="it-IT" sz="1600" b="1" dirty="0">
                <a:latin typeface="+mn-lt"/>
              </a:rPr>
              <a:t>50 m.</a:t>
            </a:r>
          </a:p>
          <a:p>
            <a:pPr lvl="1">
              <a:buFont typeface="Wingdings" pitchFamily="2" charset="2"/>
              <a:buChar char="§"/>
              <a:defRPr/>
            </a:pPr>
            <a:r>
              <a:rPr lang="it-IT" sz="1600" dirty="0">
                <a:latin typeface="+mn-lt"/>
              </a:rPr>
              <a:t> </a:t>
            </a:r>
            <a:r>
              <a:rPr lang="it-IT" sz="1600" b="1" dirty="0" err="1">
                <a:latin typeface="+mn-lt"/>
              </a:rPr>
              <a:t>Perimetrazione</a:t>
            </a:r>
            <a:r>
              <a:rPr lang="it-IT" sz="1600" b="1" dirty="0">
                <a:latin typeface="+mn-lt"/>
              </a:rPr>
              <a:t> delle fasce perimetrali </a:t>
            </a:r>
            <a:r>
              <a:rPr lang="it-IT" sz="1600" dirty="0">
                <a:latin typeface="+mn-lt"/>
              </a:rPr>
              <a:t>= fascia esterna alla fascia d’interfaccia di larghezza pari a </a:t>
            </a:r>
            <a:r>
              <a:rPr lang="it-IT" sz="1600" b="1" dirty="0">
                <a:latin typeface="+mn-lt"/>
              </a:rPr>
              <a:t>200 m</a:t>
            </a:r>
            <a:r>
              <a:rPr lang="it-IT" sz="1600" dirty="0">
                <a:latin typeface="+mn-lt"/>
              </a:rPr>
              <a:t> e individuazione del tipo di vegetazione presente.</a:t>
            </a:r>
          </a:p>
          <a:p>
            <a:pPr lvl="1">
              <a:buFont typeface="Wingdings" pitchFamily="2" charset="2"/>
              <a:buChar char="§"/>
              <a:defRPr/>
            </a:pPr>
            <a:r>
              <a:rPr lang="it-IT" sz="1600" dirty="0">
                <a:latin typeface="+mn-lt"/>
              </a:rPr>
              <a:t> Valutazione della </a:t>
            </a:r>
            <a:r>
              <a:rPr lang="it-IT" sz="1600" b="1" dirty="0">
                <a:latin typeface="+mn-lt"/>
              </a:rPr>
              <a:t>pericolosità</a:t>
            </a:r>
            <a:r>
              <a:rPr lang="it-IT" sz="1600" dirty="0">
                <a:latin typeface="+mn-lt"/>
              </a:rPr>
              <a:t> all’interno della fascia perimetrale.</a:t>
            </a:r>
          </a:p>
          <a:p>
            <a:pPr lvl="1">
              <a:buFont typeface="Wingdings" pitchFamily="2" charset="2"/>
              <a:buChar char="§"/>
              <a:defRPr/>
            </a:pPr>
            <a:r>
              <a:rPr lang="it-IT" sz="1600" dirty="0">
                <a:latin typeface="+mn-lt"/>
              </a:rPr>
              <a:t> Valutazione della</a:t>
            </a:r>
            <a:r>
              <a:rPr lang="it-IT" sz="1600" b="1" dirty="0">
                <a:latin typeface="+mn-lt"/>
              </a:rPr>
              <a:t> vulnerabilità </a:t>
            </a:r>
            <a:r>
              <a:rPr lang="it-IT" sz="1600" dirty="0">
                <a:latin typeface="+mn-lt"/>
              </a:rPr>
              <a:t>(in funzione della tipologia di esposti e del numero) presenti all’interno /in prossimità della fascia di interfaccia.</a:t>
            </a:r>
          </a:p>
          <a:p>
            <a:pPr lvl="1">
              <a:buFont typeface="Wingdings" pitchFamily="2" charset="2"/>
              <a:buChar char="§"/>
              <a:defRPr/>
            </a:pPr>
            <a:r>
              <a:rPr lang="it-IT" sz="1600" dirty="0">
                <a:latin typeface="+mn-lt"/>
              </a:rPr>
              <a:t> </a:t>
            </a:r>
            <a:r>
              <a:rPr lang="it-IT" sz="1600" b="1" dirty="0">
                <a:latin typeface="+mn-lt"/>
              </a:rPr>
              <a:t>Stima del rischio </a:t>
            </a:r>
            <a:r>
              <a:rPr lang="it-IT" sz="1600" dirty="0">
                <a:latin typeface="+mn-lt"/>
              </a:rPr>
              <a:t>in funzione dei parametri di vulnerabilità e pericolosità valutati in precedenza.</a:t>
            </a:r>
          </a:p>
          <a:p>
            <a:pPr>
              <a:defRPr/>
            </a:pPr>
            <a:endParaRPr lang="it-IT" dirty="0">
              <a:latin typeface="+mn-lt"/>
            </a:endParaRPr>
          </a:p>
          <a:p>
            <a:pPr>
              <a:defRPr/>
            </a:pPr>
            <a:endParaRPr lang="it-IT" dirty="0">
              <a:latin typeface="+mn-lt"/>
            </a:endParaRPr>
          </a:p>
          <a:p>
            <a:pPr>
              <a:defRPr/>
            </a:pPr>
            <a:endParaRPr lang="it-IT" dirty="0">
              <a:latin typeface="+mn-lt"/>
            </a:endParaRPr>
          </a:p>
          <a:p>
            <a:pPr lvl="1">
              <a:spcBef>
                <a:spcPts val="0"/>
              </a:spcBef>
              <a:spcAft>
                <a:spcPts val="0"/>
              </a:spcAft>
              <a:defRPr/>
            </a:pPr>
            <a:endParaRPr lang="it-IT" b="1" dirty="0">
              <a:latin typeface="+mn-lt"/>
            </a:endParaRPr>
          </a:p>
          <a:p>
            <a:pPr marL="342900" indent="-342900">
              <a:spcBef>
                <a:spcPct val="20000"/>
              </a:spcBef>
              <a:buFont typeface="Arial" charset="0"/>
              <a:buNone/>
              <a:defRPr/>
            </a:pPr>
            <a:endParaRPr lang="it-IT" sz="2800" dirty="0">
              <a:latin typeface="+mn-lt"/>
            </a:endParaRPr>
          </a:p>
        </p:txBody>
      </p:sp>
      <p:pic>
        <p:nvPicPr>
          <p:cNvPr id="15"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646" r="3844"/>
          <a:stretch/>
        </p:blipFill>
        <p:spPr bwMode="auto">
          <a:xfrm>
            <a:off x="379141" y="3007961"/>
            <a:ext cx="2563318" cy="1548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7596"/>
          <a:stretch/>
        </p:blipFill>
        <p:spPr bwMode="auto">
          <a:xfrm>
            <a:off x="3131840" y="3012333"/>
            <a:ext cx="2652495" cy="1548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982564" y="3012333"/>
            <a:ext cx="2811168" cy="1548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ttangolo 17"/>
          <p:cNvSpPr/>
          <p:nvPr/>
        </p:nvSpPr>
        <p:spPr>
          <a:xfrm>
            <a:off x="379141" y="4632341"/>
            <a:ext cx="2563318" cy="8128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rPr>
              <a:t>INTERFACCIA CLASSICA</a:t>
            </a:r>
            <a:endParaRPr lang="it-IT" dirty="0">
              <a:solidFill>
                <a:schemeClr val="tx1"/>
              </a:solidFill>
            </a:endParaRPr>
          </a:p>
        </p:txBody>
      </p:sp>
      <p:sp>
        <p:nvSpPr>
          <p:cNvPr id="19" name="Rettangolo 18"/>
          <p:cNvSpPr/>
          <p:nvPr/>
        </p:nvSpPr>
        <p:spPr>
          <a:xfrm>
            <a:off x="3131840" y="4632341"/>
            <a:ext cx="2652495" cy="8128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rPr>
              <a:t>INTERFACCIA MISTA</a:t>
            </a:r>
            <a:endParaRPr lang="it-IT" dirty="0">
              <a:solidFill>
                <a:schemeClr val="tx1"/>
              </a:solidFill>
            </a:endParaRPr>
          </a:p>
        </p:txBody>
      </p:sp>
      <p:sp>
        <p:nvSpPr>
          <p:cNvPr id="20" name="Rettangolo 19"/>
          <p:cNvSpPr/>
          <p:nvPr/>
        </p:nvSpPr>
        <p:spPr>
          <a:xfrm>
            <a:off x="5982564" y="4632341"/>
            <a:ext cx="2811168" cy="8128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rPr>
              <a:t>INTERFACCIA OCCLUSA</a:t>
            </a:r>
            <a:endParaRPr lang="it-IT" dirty="0">
              <a:solidFill>
                <a:schemeClr val="tx1"/>
              </a:solidFill>
            </a:endParaRPr>
          </a:p>
        </p:txBody>
      </p:sp>
    </p:spTree>
    <p:extLst>
      <p:ext uri="{BB962C8B-B14F-4D97-AF65-F5344CB8AC3E}">
        <p14:creationId xmlns:p14="http://schemas.microsoft.com/office/powerpoint/2010/main" val="4081304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inVertical)">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barn(inVertical)">
                                      <p:cBhvr>
                                        <p:cTn id="23" dur="500"/>
                                        <p:tgtEl>
                                          <p:spTgt spid="1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nodeType="clickEffect">
                                  <p:stCondLst>
                                    <p:cond delay="0"/>
                                  </p:stCondLst>
                                  <p:childTnLst>
                                    <p:anim calcmode="lin" valueType="num">
                                      <p:cBhvr additive="base">
                                        <p:cTn id="30" dur="500"/>
                                        <p:tgtEl>
                                          <p:spTgt spid="15"/>
                                        </p:tgtEl>
                                        <p:attrNameLst>
                                          <p:attrName>ppt_x</p:attrName>
                                        </p:attrNameLst>
                                      </p:cBhvr>
                                      <p:tavLst>
                                        <p:tav tm="0">
                                          <p:val>
                                            <p:strVal val="ppt_x"/>
                                          </p:val>
                                        </p:tav>
                                        <p:tav tm="100000">
                                          <p:val>
                                            <p:strVal val="ppt_x"/>
                                          </p:val>
                                        </p:tav>
                                      </p:tavLst>
                                    </p:anim>
                                    <p:anim calcmode="lin" valueType="num">
                                      <p:cBhvr additive="base">
                                        <p:cTn id="31" dur="500"/>
                                        <p:tgtEl>
                                          <p:spTgt spid="15"/>
                                        </p:tgtEl>
                                        <p:attrNameLst>
                                          <p:attrName>ppt_y</p:attrName>
                                        </p:attrNameLst>
                                      </p:cBhvr>
                                      <p:tavLst>
                                        <p:tav tm="0">
                                          <p:val>
                                            <p:strVal val="ppt_y"/>
                                          </p:val>
                                        </p:tav>
                                        <p:tav tm="100000">
                                          <p:val>
                                            <p:strVal val="1+ppt_h/2"/>
                                          </p:val>
                                        </p:tav>
                                      </p:tavLst>
                                    </p:anim>
                                    <p:set>
                                      <p:cBhvr>
                                        <p:cTn id="32" dur="1" fill="hold">
                                          <p:stCondLst>
                                            <p:cond delay="499"/>
                                          </p:stCondLst>
                                        </p:cTn>
                                        <p:tgtEl>
                                          <p:spTgt spid="15"/>
                                        </p:tgtEl>
                                        <p:attrNameLst>
                                          <p:attrName>style.visibility</p:attrName>
                                        </p:attrNameLst>
                                      </p:cBhvr>
                                      <p:to>
                                        <p:strVal val="hidden"/>
                                      </p:to>
                                    </p:set>
                                  </p:childTnLst>
                                </p:cTn>
                              </p:par>
                              <p:par>
                                <p:cTn id="33" presetID="2" presetClass="exit" presetSubtype="4" fill="hold" nodeType="withEffect">
                                  <p:stCondLst>
                                    <p:cond delay="0"/>
                                  </p:stCondLst>
                                  <p:childTnLst>
                                    <p:anim calcmode="lin" valueType="num">
                                      <p:cBhvr additive="base">
                                        <p:cTn id="34" dur="500"/>
                                        <p:tgtEl>
                                          <p:spTgt spid="16"/>
                                        </p:tgtEl>
                                        <p:attrNameLst>
                                          <p:attrName>ppt_x</p:attrName>
                                        </p:attrNameLst>
                                      </p:cBhvr>
                                      <p:tavLst>
                                        <p:tav tm="0">
                                          <p:val>
                                            <p:strVal val="ppt_x"/>
                                          </p:val>
                                        </p:tav>
                                        <p:tav tm="100000">
                                          <p:val>
                                            <p:strVal val="ppt_x"/>
                                          </p:val>
                                        </p:tav>
                                      </p:tavLst>
                                    </p:anim>
                                    <p:anim calcmode="lin" valueType="num">
                                      <p:cBhvr additive="base">
                                        <p:cTn id="35" dur="500"/>
                                        <p:tgtEl>
                                          <p:spTgt spid="16"/>
                                        </p:tgtEl>
                                        <p:attrNameLst>
                                          <p:attrName>ppt_y</p:attrName>
                                        </p:attrNameLst>
                                      </p:cBhvr>
                                      <p:tavLst>
                                        <p:tav tm="0">
                                          <p:val>
                                            <p:strVal val="ppt_y"/>
                                          </p:val>
                                        </p:tav>
                                        <p:tav tm="100000">
                                          <p:val>
                                            <p:strVal val="1+ppt_h/2"/>
                                          </p:val>
                                        </p:tav>
                                      </p:tavLst>
                                    </p:anim>
                                    <p:set>
                                      <p:cBhvr>
                                        <p:cTn id="36" dur="1" fill="hold">
                                          <p:stCondLst>
                                            <p:cond delay="499"/>
                                          </p:stCondLst>
                                        </p:cTn>
                                        <p:tgtEl>
                                          <p:spTgt spid="16"/>
                                        </p:tgtEl>
                                        <p:attrNameLst>
                                          <p:attrName>style.visibility</p:attrName>
                                        </p:attrNameLst>
                                      </p:cBhvr>
                                      <p:to>
                                        <p:strVal val="hidden"/>
                                      </p:to>
                                    </p:set>
                                  </p:childTnLst>
                                </p:cTn>
                              </p:par>
                              <p:par>
                                <p:cTn id="37" presetID="2" presetClass="exit" presetSubtype="4" fill="hold" nodeType="withEffect">
                                  <p:stCondLst>
                                    <p:cond delay="0"/>
                                  </p:stCondLst>
                                  <p:childTnLst>
                                    <p:anim calcmode="lin" valueType="num">
                                      <p:cBhvr additive="base">
                                        <p:cTn id="38" dur="500"/>
                                        <p:tgtEl>
                                          <p:spTgt spid="17"/>
                                        </p:tgtEl>
                                        <p:attrNameLst>
                                          <p:attrName>ppt_x</p:attrName>
                                        </p:attrNameLst>
                                      </p:cBhvr>
                                      <p:tavLst>
                                        <p:tav tm="0">
                                          <p:val>
                                            <p:strVal val="ppt_x"/>
                                          </p:val>
                                        </p:tav>
                                        <p:tav tm="100000">
                                          <p:val>
                                            <p:strVal val="ppt_x"/>
                                          </p:val>
                                        </p:tav>
                                      </p:tavLst>
                                    </p:anim>
                                    <p:anim calcmode="lin" valueType="num">
                                      <p:cBhvr additive="base">
                                        <p:cTn id="39" dur="500"/>
                                        <p:tgtEl>
                                          <p:spTgt spid="17"/>
                                        </p:tgtEl>
                                        <p:attrNameLst>
                                          <p:attrName>ppt_y</p:attrName>
                                        </p:attrNameLst>
                                      </p:cBhvr>
                                      <p:tavLst>
                                        <p:tav tm="0">
                                          <p:val>
                                            <p:strVal val="ppt_y"/>
                                          </p:val>
                                        </p:tav>
                                        <p:tav tm="100000">
                                          <p:val>
                                            <p:strVal val="1+ppt_h/2"/>
                                          </p:val>
                                        </p:tav>
                                      </p:tavLst>
                                    </p:anim>
                                    <p:set>
                                      <p:cBhvr>
                                        <p:cTn id="40" dur="1" fill="hold">
                                          <p:stCondLst>
                                            <p:cond delay="499"/>
                                          </p:stCondLst>
                                        </p:cTn>
                                        <p:tgtEl>
                                          <p:spTgt spid="17"/>
                                        </p:tgtEl>
                                        <p:attrNameLst>
                                          <p:attrName>style.visibility</p:attrName>
                                        </p:attrNameLst>
                                      </p:cBhvr>
                                      <p:to>
                                        <p:strVal val="hidden"/>
                                      </p:to>
                                    </p:set>
                                  </p:childTnLst>
                                </p:cTn>
                              </p:par>
                              <p:par>
                                <p:cTn id="41" presetID="2" presetClass="exit" presetSubtype="4" fill="hold" grpId="1" nodeType="withEffect">
                                  <p:stCondLst>
                                    <p:cond delay="0"/>
                                  </p:stCondLst>
                                  <p:childTnLst>
                                    <p:anim calcmode="lin" valueType="num">
                                      <p:cBhvr additive="base">
                                        <p:cTn id="42" dur="500"/>
                                        <p:tgtEl>
                                          <p:spTgt spid="18"/>
                                        </p:tgtEl>
                                        <p:attrNameLst>
                                          <p:attrName>ppt_x</p:attrName>
                                        </p:attrNameLst>
                                      </p:cBhvr>
                                      <p:tavLst>
                                        <p:tav tm="0">
                                          <p:val>
                                            <p:strVal val="ppt_x"/>
                                          </p:val>
                                        </p:tav>
                                        <p:tav tm="100000">
                                          <p:val>
                                            <p:strVal val="ppt_x"/>
                                          </p:val>
                                        </p:tav>
                                      </p:tavLst>
                                    </p:anim>
                                    <p:anim calcmode="lin" valueType="num">
                                      <p:cBhvr additive="base">
                                        <p:cTn id="43" dur="500"/>
                                        <p:tgtEl>
                                          <p:spTgt spid="18"/>
                                        </p:tgtEl>
                                        <p:attrNameLst>
                                          <p:attrName>ppt_y</p:attrName>
                                        </p:attrNameLst>
                                      </p:cBhvr>
                                      <p:tavLst>
                                        <p:tav tm="0">
                                          <p:val>
                                            <p:strVal val="ppt_y"/>
                                          </p:val>
                                        </p:tav>
                                        <p:tav tm="100000">
                                          <p:val>
                                            <p:strVal val="1+ppt_h/2"/>
                                          </p:val>
                                        </p:tav>
                                      </p:tavLst>
                                    </p:anim>
                                    <p:set>
                                      <p:cBhvr>
                                        <p:cTn id="44" dur="1" fill="hold">
                                          <p:stCondLst>
                                            <p:cond delay="499"/>
                                          </p:stCondLst>
                                        </p:cTn>
                                        <p:tgtEl>
                                          <p:spTgt spid="18"/>
                                        </p:tgtEl>
                                        <p:attrNameLst>
                                          <p:attrName>style.visibility</p:attrName>
                                        </p:attrNameLst>
                                      </p:cBhvr>
                                      <p:to>
                                        <p:strVal val="hidden"/>
                                      </p:to>
                                    </p:set>
                                  </p:childTnLst>
                                </p:cTn>
                              </p:par>
                              <p:par>
                                <p:cTn id="45" presetID="2" presetClass="exit" presetSubtype="4" fill="hold" grpId="1" nodeType="withEffect">
                                  <p:stCondLst>
                                    <p:cond delay="0"/>
                                  </p:stCondLst>
                                  <p:childTnLst>
                                    <p:anim calcmode="lin" valueType="num">
                                      <p:cBhvr additive="base">
                                        <p:cTn id="46" dur="500"/>
                                        <p:tgtEl>
                                          <p:spTgt spid="19"/>
                                        </p:tgtEl>
                                        <p:attrNameLst>
                                          <p:attrName>ppt_x</p:attrName>
                                        </p:attrNameLst>
                                      </p:cBhvr>
                                      <p:tavLst>
                                        <p:tav tm="0">
                                          <p:val>
                                            <p:strVal val="ppt_x"/>
                                          </p:val>
                                        </p:tav>
                                        <p:tav tm="100000">
                                          <p:val>
                                            <p:strVal val="ppt_x"/>
                                          </p:val>
                                        </p:tav>
                                      </p:tavLst>
                                    </p:anim>
                                    <p:anim calcmode="lin" valueType="num">
                                      <p:cBhvr additive="base">
                                        <p:cTn id="47" dur="500"/>
                                        <p:tgtEl>
                                          <p:spTgt spid="19"/>
                                        </p:tgtEl>
                                        <p:attrNameLst>
                                          <p:attrName>ppt_y</p:attrName>
                                        </p:attrNameLst>
                                      </p:cBhvr>
                                      <p:tavLst>
                                        <p:tav tm="0">
                                          <p:val>
                                            <p:strVal val="ppt_y"/>
                                          </p:val>
                                        </p:tav>
                                        <p:tav tm="100000">
                                          <p:val>
                                            <p:strVal val="1+ppt_h/2"/>
                                          </p:val>
                                        </p:tav>
                                      </p:tavLst>
                                    </p:anim>
                                    <p:set>
                                      <p:cBhvr>
                                        <p:cTn id="48" dur="1" fill="hold">
                                          <p:stCondLst>
                                            <p:cond delay="499"/>
                                          </p:stCondLst>
                                        </p:cTn>
                                        <p:tgtEl>
                                          <p:spTgt spid="19"/>
                                        </p:tgtEl>
                                        <p:attrNameLst>
                                          <p:attrName>style.visibility</p:attrName>
                                        </p:attrNameLst>
                                      </p:cBhvr>
                                      <p:to>
                                        <p:strVal val="hidden"/>
                                      </p:to>
                                    </p:set>
                                  </p:childTnLst>
                                </p:cTn>
                              </p:par>
                              <p:par>
                                <p:cTn id="49" presetID="2" presetClass="exit" presetSubtype="4" fill="hold" grpId="1" nodeType="withEffect">
                                  <p:stCondLst>
                                    <p:cond delay="0"/>
                                  </p:stCondLst>
                                  <p:childTnLst>
                                    <p:anim calcmode="lin" valueType="num">
                                      <p:cBhvr additive="base">
                                        <p:cTn id="50" dur="500"/>
                                        <p:tgtEl>
                                          <p:spTgt spid="20"/>
                                        </p:tgtEl>
                                        <p:attrNameLst>
                                          <p:attrName>ppt_x</p:attrName>
                                        </p:attrNameLst>
                                      </p:cBhvr>
                                      <p:tavLst>
                                        <p:tav tm="0">
                                          <p:val>
                                            <p:strVal val="ppt_x"/>
                                          </p:val>
                                        </p:tav>
                                        <p:tav tm="100000">
                                          <p:val>
                                            <p:strVal val="ppt_x"/>
                                          </p:val>
                                        </p:tav>
                                      </p:tavLst>
                                    </p:anim>
                                    <p:anim calcmode="lin" valueType="num">
                                      <p:cBhvr additive="base">
                                        <p:cTn id="51" dur="500"/>
                                        <p:tgtEl>
                                          <p:spTgt spid="20"/>
                                        </p:tgtEl>
                                        <p:attrNameLst>
                                          <p:attrName>ppt_y</p:attrName>
                                        </p:attrNameLst>
                                      </p:cBhvr>
                                      <p:tavLst>
                                        <p:tav tm="0">
                                          <p:val>
                                            <p:strVal val="ppt_y"/>
                                          </p:val>
                                        </p:tav>
                                        <p:tav tm="100000">
                                          <p:val>
                                            <p:strVal val="1+ppt_h/2"/>
                                          </p:val>
                                        </p:tav>
                                      </p:tavLst>
                                    </p:anim>
                                    <p:set>
                                      <p:cBhvr>
                                        <p:cTn id="52" dur="1" fill="hold">
                                          <p:stCondLst>
                                            <p:cond delay="499"/>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animBg="1"/>
      <p:bldP spid="18" grpId="1" animBg="1"/>
      <p:bldP spid="19" grpId="0" animBg="1"/>
      <p:bldP spid="19" grpId="1" animBg="1"/>
      <p:bldP spid="20" grpId="0" animBg="1"/>
      <p:bldP spid="20"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14</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Segnaposto contenuto 2"/>
          <p:cNvSpPr txBox="1">
            <a:spLocks/>
          </p:cNvSpPr>
          <p:nvPr/>
        </p:nvSpPr>
        <p:spPr bwMode="auto">
          <a:xfrm>
            <a:off x="179512" y="692696"/>
            <a:ext cx="8640762"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it-IT" altLang="it-IT" sz="3000" b="1" smtClean="0">
                <a:solidFill>
                  <a:srgbClr val="C00000"/>
                </a:solidFill>
              </a:rPr>
              <a:t>Rischio Incendi di Interfaccia </a:t>
            </a:r>
            <a:r>
              <a:rPr lang="it-IT" altLang="it-IT" sz="3000" b="1" i="1" smtClean="0">
                <a:solidFill>
                  <a:srgbClr val="C00000"/>
                </a:solidFill>
              </a:rPr>
              <a:t> </a:t>
            </a:r>
          </a:p>
          <a:p>
            <a:pPr eaLnBrk="1" hangingPunct="1"/>
            <a:endParaRPr lang="it-IT" altLang="it-IT" sz="2800" dirty="0" smtClean="0"/>
          </a:p>
        </p:txBody>
      </p:sp>
      <p:pic>
        <p:nvPicPr>
          <p:cNvPr id="13" name="Immagine 1"/>
          <p:cNvPicPr>
            <a:picLocks noChangeAspect="1" noChangeArrowheads="1"/>
          </p:cNvPicPr>
          <p:nvPr/>
        </p:nvPicPr>
        <p:blipFill>
          <a:blip r:embed="rId7" cstate="print">
            <a:extLst>
              <a:ext uri="{28A0092B-C50C-407E-A947-70E740481C1C}">
                <a14:useLocalDpi xmlns:a14="http://schemas.microsoft.com/office/drawing/2010/main" val="0"/>
              </a:ext>
            </a:extLst>
          </a:blip>
          <a:srcRect l="19595" t="16170" r="9019" b="8707"/>
          <a:stretch>
            <a:fillRect/>
          </a:stretch>
        </p:blipFill>
        <p:spPr bwMode="auto">
          <a:xfrm>
            <a:off x="320773" y="1339850"/>
            <a:ext cx="7347571" cy="48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92280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15</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Segnaposto contenuto 2"/>
          <p:cNvSpPr txBox="1">
            <a:spLocks/>
          </p:cNvSpPr>
          <p:nvPr/>
        </p:nvSpPr>
        <p:spPr bwMode="auto">
          <a:xfrm>
            <a:off x="179512" y="692696"/>
            <a:ext cx="8640762"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it-IT" altLang="it-IT" sz="3000" b="1" smtClean="0">
                <a:solidFill>
                  <a:srgbClr val="C00000"/>
                </a:solidFill>
              </a:rPr>
              <a:t>Rischio industriale</a:t>
            </a:r>
            <a:endParaRPr lang="it-IT" altLang="it-IT" sz="3000" b="1" i="1" smtClean="0">
              <a:solidFill>
                <a:srgbClr val="C00000"/>
              </a:solidFill>
            </a:endParaRPr>
          </a:p>
          <a:p>
            <a:pPr eaLnBrk="1" hangingPunct="1"/>
            <a:endParaRPr lang="it-IT" altLang="it-IT" sz="2800" dirty="0" smtClean="0"/>
          </a:p>
        </p:txBody>
      </p:sp>
      <p:sp>
        <p:nvSpPr>
          <p:cNvPr id="13" name="Rettangolo 12"/>
          <p:cNvSpPr/>
          <p:nvPr/>
        </p:nvSpPr>
        <p:spPr>
          <a:xfrm>
            <a:off x="106363" y="1312267"/>
            <a:ext cx="8570093" cy="3277820"/>
          </a:xfrm>
          <a:prstGeom prst="rect">
            <a:avLst/>
          </a:prstGeom>
        </p:spPr>
        <p:txBody>
          <a:bodyPr wrap="square">
            <a:spAutoFit/>
          </a:bodyPr>
          <a:lstStyle/>
          <a:p>
            <a:pPr algn="just">
              <a:lnSpc>
                <a:spcPct val="115000"/>
              </a:lnSpc>
              <a:spcAft>
                <a:spcPts val="0"/>
              </a:spcAft>
            </a:pPr>
            <a:r>
              <a:rPr lang="it-IT" dirty="0">
                <a:latin typeface="Calibri" panose="020F0502020204030204" pitchFamily="34" charset="0"/>
                <a:ea typeface="Calibri" panose="020F0502020204030204" pitchFamily="34" charset="0"/>
                <a:cs typeface="Times New Roman" panose="02020603050405020304" pitchFamily="18" charset="0"/>
              </a:rPr>
              <a:t>Il rischio chimico-industriale deriva da attività potenzialmente pericolose quali il deposito, la produzione, la lavorazione o la trasformazione di sostanze che, per loro natura, per quantità o modalità di lavorazione, possono dar luogo allo sviluppo di incidenti di rilevante portata per la popolazione e per l'ambiente</a:t>
            </a:r>
            <a:r>
              <a:rPr lang="it-IT" dirty="0" smtClean="0">
                <a:latin typeface="Calibri" panose="020F0502020204030204" pitchFamily="34" charset="0"/>
                <a:ea typeface="Calibri" panose="020F0502020204030204" pitchFamily="34" charset="0"/>
                <a:cs typeface="Times New Roman" panose="02020603050405020304" pitchFamily="18" charset="0"/>
              </a:rPr>
              <a:t>.</a:t>
            </a:r>
          </a:p>
          <a:p>
            <a:pPr algn="just">
              <a:lnSpc>
                <a:spcPct val="115000"/>
              </a:lnSpc>
            </a:pPr>
            <a:r>
              <a:rPr lang="it-IT" dirty="0"/>
              <a:t>La cosiddetta </a:t>
            </a:r>
            <a:r>
              <a:rPr lang="it-IT" b="1" dirty="0"/>
              <a:t>direttiva </a:t>
            </a:r>
            <a:r>
              <a:rPr lang="it-IT" b="1" dirty="0" smtClean="0"/>
              <a:t>Seveso </a:t>
            </a:r>
            <a:r>
              <a:rPr lang="it-IT" dirty="0"/>
              <a:t>è la norma </a:t>
            </a:r>
            <a:r>
              <a:rPr lang="it-IT" dirty="0" smtClean="0"/>
              <a:t>tesa </a:t>
            </a:r>
            <a:r>
              <a:rPr lang="it-IT" dirty="0"/>
              <a:t>alla prevenzione ed al controllo dei rischi di accadimento di incidenti rilevanti, connessi con determinate sostanze classificate pericolose</a:t>
            </a:r>
            <a:r>
              <a:rPr lang="it-IT" dirty="0" smtClean="0"/>
              <a:t>.</a:t>
            </a:r>
          </a:p>
          <a:p>
            <a:pPr algn="just">
              <a:lnSpc>
                <a:spcPct val="115000"/>
              </a:lnSpc>
            </a:pPr>
            <a:r>
              <a:rPr lang="it-IT" dirty="0" smtClean="0"/>
              <a:t>La gestione delle emergenze connesse agli stabilimenti rientranti in Seveso è affidata alla Prefettura che ha l’obbligo di redigere il Piano di Emergenza Esterna (PEE)</a:t>
            </a:r>
            <a:endParaRPr lang="it-IT" dirty="0"/>
          </a:p>
          <a:p>
            <a:pPr algn="just">
              <a:lnSpc>
                <a:spcPct val="115000"/>
              </a:lnSpc>
              <a:spcAft>
                <a:spcPts val="0"/>
              </a:spcAft>
            </a:pPr>
            <a:endParaRPr lang="it-IT" dirty="0">
              <a:latin typeface="Calibri" panose="020F0502020204030204" pitchFamily="34" charset="0"/>
              <a:ea typeface="Calibri" panose="020F0502020204030204" pitchFamily="34" charset="0"/>
              <a:cs typeface="Times New Roman" panose="02020603050405020304" pitchFamily="18" charset="0"/>
            </a:endParaRPr>
          </a:p>
        </p:txBody>
      </p:sp>
      <p:sp>
        <p:nvSpPr>
          <p:cNvPr id="14" name="Rettangolo 13"/>
          <p:cNvSpPr/>
          <p:nvPr/>
        </p:nvSpPr>
        <p:spPr>
          <a:xfrm>
            <a:off x="180675" y="4291709"/>
            <a:ext cx="8712499" cy="1200329"/>
          </a:xfrm>
          <a:prstGeom prst="rect">
            <a:avLst/>
          </a:prstGeom>
        </p:spPr>
        <p:txBody>
          <a:bodyPr wrap="square">
            <a:spAutoFit/>
          </a:bodyPr>
          <a:lstStyle/>
          <a:p>
            <a:r>
              <a:rPr lang="it-IT" b="1" dirty="0" smtClean="0">
                <a:latin typeface="Calibri" panose="020F0502020204030204" pitchFamily="34" charset="0"/>
                <a:ea typeface="Calibri" panose="020F0502020204030204" pitchFamily="34" charset="0"/>
                <a:cs typeface="Times New Roman" panose="02020603050405020304" pitchFamily="18" charset="0"/>
              </a:rPr>
              <a:t>All’interno del </a:t>
            </a:r>
            <a:r>
              <a:rPr lang="it-IT" b="1" dirty="0">
                <a:latin typeface="Calibri" panose="020F0502020204030204" pitchFamily="34" charset="0"/>
                <a:ea typeface="Calibri" panose="020F0502020204030204" pitchFamily="34" charset="0"/>
                <a:cs typeface="Times New Roman" panose="02020603050405020304" pitchFamily="18" charset="0"/>
              </a:rPr>
              <a:t>Comune di Pomigliano d’Arco, non risultano presenti stabilimenti a rischio d’incidente rilevante, </a:t>
            </a:r>
            <a:r>
              <a:rPr lang="it-IT" b="1" dirty="0" smtClean="0">
                <a:latin typeface="Calibri" panose="020F0502020204030204" pitchFamily="34" charset="0"/>
                <a:ea typeface="Calibri" panose="020F0502020204030204" pitchFamily="34" charset="0"/>
                <a:cs typeface="Times New Roman" panose="02020603050405020304" pitchFamily="18" charset="0"/>
              </a:rPr>
              <a:t>ma è </a:t>
            </a:r>
            <a:r>
              <a:rPr lang="it-IT" b="1" dirty="0">
                <a:latin typeface="Calibri" panose="020F0502020204030204" pitchFamily="34" charset="0"/>
                <a:ea typeface="Calibri" panose="020F0502020204030204" pitchFamily="34" charset="0"/>
                <a:cs typeface="Times New Roman" panose="02020603050405020304" pitchFamily="18" charset="0"/>
              </a:rPr>
              <a:t>rilevata la presenza dello stabilimento SAMAGAS ITALIA SRL – deposito di gas liquefatti sito in Via Selva, n. 102 a Castello di Cisterna, ubicato in prossimità del confine comunale di Pomigliano.</a:t>
            </a:r>
            <a:endParaRPr lang="it-IT" b="1" dirty="0"/>
          </a:p>
        </p:txBody>
      </p:sp>
      <p:pic>
        <p:nvPicPr>
          <p:cNvPr id="15" name="Immagine 14"/>
          <p:cNvPicPr>
            <a:picLocks noChangeAspect="1"/>
          </p:cNvPicPr>
          <p:nvPr/>
        </p:nvPicPr>
        <p:blipFill>
          <a:blip r:embed="rId7" cstate="print"/>
          <a:stretch>
            <a:fillRect/>
          </a:stretch>
        </p:blipFill>
        <p:spPr>
          <a:xfrm>
            <a:off x="2267097" y="1443180"/>
            <a:ext cx="6729479" cy="5416918"/>
          </a:xfrm>
          <a:prstGeom prst="rect">
            <a:avLst/>
          </a:prstGeom>
        </p:spPr>
      </p:pic>
      <p:pic>
        <p:nvPicPr>
          <p:cNvPr id="16" name="Immagine 1"/>
          <p:cNvPicPr>
            <a:picLocks noChangeAspect="1" noChangeArrowheads="1"/>
          </p:cNvPicPr>
          <p:nvPr/>
        </p:nvPicPr>
        <p:blipFill>
          <a:blip r:embed="rId8" cstate="print">
            <a:extLst>
              <a:ext uri="{28A0092B-C50C-407E-A947-70E740481C1C}">
                <a14:useLocalDpi xmlns:a14="http://schemas.microsoft.com/office/drawing/2010/main" val="0"/>
              </a:ext>
            </a:extLst>
          </a:blip>
          <a:srcRect l="51718" t="33360" r="42390" b="57416"/>
          <a:stretch>
            <a:fillRect/>
          </a:stretch>
        </p:blipFill>
        <p:spPr bwMode="auto">
          <a:xfrm>
            <a:off x="326155" y="5829300"/>
            <a:ext cx="1795462"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9128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16</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Segnaposto contenuto 2"/>
          <p:cNvSpPr txBox="1">
            <a:spLocks/>
          </p:cNvSpPr>
          <p:nvPr/>
        </p:nvSpPr>
        <p:spPr bwMode="auto">
          <a:xfrm>
            <a:off x="179512" y="620688"/>
            <a:ext cx="8640762"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it-IT" altLang="it-IT" sz="3000" b="1" smtClean="0">
                <a:solidFill>
                  <a:srgbClr val="C00000"/>
                </a:solidFill>
              </a:rPr>
              <a:t>Rischio industriale</a:t>
            </a:r>
            <a:endParaRPr lang="it-IT" altLang="it-IT" sz="3000" b="1" i="1" smtClean="0">
              <a:solidFill>
                <a:srgbClr val="C00000"/>
              </a:solidFill>
            </a:endParaRPr>
          </a:p>
          <a:p>
            <a:pPr eaLnBrk="1" hangingPunct="1"/>
            <a:endParaRPr lang="it-IT" altLang="it-IT" sz="2800" dirty="0" smtClean="0"/>
          </a:p>
        </p:txBody>
      </p:sp>
      <p:sp>
        <p:nvSpPr>
          <p:cNvPr id="13" name="Rettangolo 12"/>
          <p:cNvSpPr/>
          <p:nvPr/>
        </p:nvSpPr>
        <p:spPr>
          <a:xfrm>
            <a:off x="158555" y="1124744"/>
            <a:ext cx="3827498" cy="5333129"/>
          </a:xfrm>
          <a:prstGeom prst="rect">
            <a:avLst/>
          </a:prstGeom>
        </p:spPr>
        <p:txBody>
          <a:bodyPr wrap="square">
            <a:spAutoFit/>
          </a:bodyPr>
          <a:lstStyle/>
          <a:p>
            <a:pPr algn="just">
              <a:lnSpc>
                <a:spcPct val="115000"/>
              </a:lnSpc>
              <a:spcAft>
                <a:spcPts val="0"/>
              </a:spcAft>
            </a:pPr>
            <a:r>
              <a:rPr lang="it-IT" sz="1600" dirty="0">
                <a:latin typeface="Calibri" panose="020F0502020204030204" pitchFamily="34" charset="0"/>
                <a:ea typeface="Calibri" panose="020F0502020204030204" pitchFamily="34" charset="0"/>
                <a:cs typeface="Times New Roman" panose="02020603050405020304" pitchFamily="18" charset="0"/>
              </a:rPr>
              <a:t>Oltre al rischio d’incidente rilevante, è stato valutato il rischio generato sul territorio connesso alla presenza di impianti fuori terra della rete gas gestita dalla Società </a:t>
            </a:r>
            <a:r>
              <a:rPr lang="it-IT" sz="1600" dirty="0" err="1">
                <a:latin typeface="Calibri" panose="020F0502020204030204" pitchFamily="34" charset="0"/>
                <a:ea typeface="Calibri" panose="020F0502020204030204" pitchFamily="34" charset="0"/>
                <a:cs typeface="Times New Roman" panose="02020603050405020304" pitchFamily="18" charset="0"/>
              </a:rPr>
              <a:t>Pomilia</a:t>
            </a:r>
            <a:r>
              <a:rPr lang="it-IT" sz="1600" dirty="0">
                <a:latin typeface="Calibri" panose="020F0502020204030204" pitchFamily="34" charset="0"/>
                <a:ea typeface="Calibri" panose="020F0502020204030204" pitchFamily="34" charset="0"/>
                <a:cs typeface="Times New Roman" panose="02020603050405020304" pitchFamily="18" charset="0"/>
              </a:rPr>
              <a:t> Gas, in particolare: </a:t>
            </a:r>
          </a:p>
          <a:p>
            <a:pPr marL="342900" lvl="0" indent="-342900" algn="just">
              <a:lnSpc>
                <a:spcPct val="115000"/>
              </a:lnSpc>
              <a:spcAft>
                <a:spcPts val="0"/>
              </a:spcAft>
              <a:buFont typeface="Symbol" panose="05050102010706020507" pitchFamily="18" charset="2"/>
              <a:buChar char=""/>
            </a:pPr>
            <a:r>
              <a:rPr lang="it-IT" sz="1600" b="1" dirty="0">
                <a:latin typeface="Calibri" panose="020F0502020204030204" pitchFamily="34" charset="0"/>
                <a:ea typeface="Calibri" panose="020F0502020204030204" pitchFamily="34" charset="0"/>
                <a:cs typeface="Times New Roman" panose="02020603050405020304" pitchFamily="18" charset="0"/>
              </a:rPr>
              <a:t>N° 1 cabina di decompressione</a:t>
            </a:r>
            <a:r>
              <a:rPr lang="it-IT" sz="1600" dirty="0">
                <a:latin typeface="Calibri" panose="020F0502020204030204" pitchFamily="34" charset="0"/>
                <a:ea typeface="Calibri" panose="020F0502020204030204" pitchFamily="34" charset="0"/>
                <a:cs typeface="Times New Roman" panose="02020603050405020304" pitchFamily="18" charset="0"/>
              </a:rPr>
              <a:t> principale collegata alla rete SNAM (pressione del metano 12bar)</a:t>
            </a:r>
          </a:p>
          <a:p>
            <a:pPr marL="342900" lvl="0" indent="-342900" algn="just">
              <a:lnSpc>
                <a:spcPct val="115000"/>
              </a:lnSpc>
              <a:spcAft>
                <a:spcPts val="0"/>
              </a:spcAft>
              <a:buFont typeface="Symbol" panose="05050102010706020507" pitchFamily="18" charset="2"/>
              <a:buChar char=""/>
            </a:pPr>
            <a:r>
              <a:rPr lang="it-IT" sz="1600" b="1" dirty="0">
                <a:latin typeface="Calibri" panose="020F0502020204030204" pitchFamily="34" charset="0"/>
                <a:ea typeface="Calibri" panose="020F0502020204030204" pitchFamily="34" charset="0"/>
                <a:cs typeface="Times New Roman" panose="02020603050405020304" pitchFamily="18" charset="0"/>
              </a:rPr>
              <a:t>N° 12 gruppi di riduzione finale (GRF) </a:t>
            </a:r>
            <a:r>
              <a:rPr lang="it-IT" sz="1600" dirty="0">
                <a:latin typeface="Calibri" panose="020F0502020204030204" pitchFamily="34" charset="0"/>
                <a:ea typeface="Calibri" panose="020F0502020204030204" pitchFamily="34" charset="0"/>
                <a:cs typeface="Times New Roman" panose="02020603050405020304" pitchFamily="18" charset="0"/>
              </a:rPr>
              <a:t>da media a bassa pressione diversamente collocati sulla rete per la distribuzione del gas alle singole utenze (1,5 bar).</a:t>
            </a:r>
          </a:p>
          <a:p>
            <a:pPr algn="just">
              <a:lnSpc>
                <a:spcPct val="115000"/>
              </a:lnSpc>
              <a:spcAft>
                <a:spcPts val="0"/>
              </a:spcAft>
            </a:pPr>
            <a:r>
              <a:rPr lang="it-IT" sz="1600" dirty="0">
                <a:latin typeface="Calibri" panose="020F0502020204030204" pitchFamily="34" charset="0"/>
                <a:ea typeface="Calibri" panose="020F0502020204030204" pitchFamily="34" charset="0"/>
                <a:cs typeface="Times New Roman" panose="02020603050405020304" pitchFamily="18" charset="0"/>
              </a:rPr>
              <a:t>Per tali punti è valutato il rischio conseguente ad una perdita non tempestivamente intercettata di metano e quindi gli effetti di danno in caso di innesco della nube di gas.</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Immagine 1"/>
          <p:cNvPicPr>
            <a:picLocks noChangeAspect="1" noChangeArrowheads="1"/>
          </p:cNvPicPr>
          <p:nvPr/>
        </p:nvPicPr>
        <p:blipFill>
          <a:blip r:embed="rId7" cstate="print">
            <a:extLst>
              <a:ext uri="{28A0092B-C50C-407E-A947-70E740481C1C}">
                <a14:useLocalDpi xmlns:a14="http://schemas.microsoft.com/office/drawing/2010/main" val="0"/>
              </a:ext>
            </a:extLst>
          </a:blip>
          <a:srcRect l="67035" t="20786" r="8202" b="17416"/>
          <a:stretch>
            <a:fillRect/>
          </a:stretch>
        </p:blipFill>
        <p:spPr bwMode="auto">
          <a:xfrm>
            <a:off x="4090899" y="2730971"/>
            <a:ext cx="4973730" cy="3482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magine 1"/>
          <p:cNvPicPr>
            <a:picLocks noChangeAspect="1" noChangeArrowheads="1"/>
          </p:cNvPicPr>
          <p:nvPr/>
        </p:nvPicPr>
        <p:blipFill>
          <a:blip r:embed="rId8" cstate="print">
            <a:extLst>
              <a:ext uri="{28A0092B-C50C-407E-A947-70E740481C1C}">
                <a14:useLocalDpi xmlns:a14="http://schemas.microsoft.com/office/drawing/2010/main" val="0"/>
              </a:ext>
            </a:extLst>
          </a:blip>
          <a:srcRect l="52493" t="33412" r="40355" b="52869"/>
          <a:stretch>
            <a:fillRect/>
          </a:stretch>
        </p:blipFill>
        <p:spPr bwMode="auto">
          <a:xfrm>
            <a:off x="4075187" y="1268760"/>
            <a:ext cx="2317424" cy="124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49560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17</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Segnaposto contenuto 2"/>
          <p:cNvSpPr txBox="1">
            <a:spLocks/>
          </p:cNvSpPr>
          <p:nvPr/>
        </p:nvSpPr>
        <p:spPr bwMode="auto">
          <a:xfrm>
            <a:off x="669755" y="1354035"/>
            <a:ext cx="8229600" cy="5105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it-IT" sz="2800" b="1" dirty="0" smtClean="0">
                <a:solidFill>
                  <a:schemeClr val="tx2">
                    <a:lumMod val="75000"/>
                  </a:schemeClr>
                </a:solidFill>
              </a:rPr>
              <a:t>Il NUOVO Piano di Protezione Civile della Città di Pomigliano d’Arco</a:t>
            </a:r>
          </a:p>
          <a:p>
            <a:endParaRPr lang="it-IT" sz="2000" b="1" dirty="0">
              <a:solidFill>
                <a:srgbClr val="C00000"/>
              </a:solidFill>
            </a:endParaRPr>
          </a:p>
          <a:p>
            <a:r>
              <a:rPr lang="it-IT" sz="2000" b="1" dirty="0" smtClean="0">
                <a:solidFill>
                  <a:srgbClr val="C00000"/>
                </a:solidFill>
              </a:rPr>
              <a:t>III. </a:t>
            </a:r>
            <a:r>
              <a:rPr lang="it-IT" sz="2000" b="1" dirty="0">
                <a:solidFill>
                  <a:srgbClr val="C00000"/>
                </a:solidFill>
              </a:rPr>
              <a:t>MODELLI DI </a:t>
            </a:r>
            <a:r>
              <a:rPr lang="it-IT" sz="2000" b="1" dirty="0" smtClean="0">
                <a:solidFill>
                  <a:srgbClr val="C00000"/>
                </a:solidFill>
              </a:rPr>
              <a:t>INTERVENTO</a:t>
            </a:r>
            <a:endParaRPr lang="it-IT" sz="2000" b="1" dirty="0">
              <a:solidFill>
                <a:srgbClr val="C00000"/>
              </a:solidFill>
            </a:endParaRPr>
          </a:p>
        </p:txBody>
      </p:sp>
    </p:spTree>
    <p:extLst>
      <p:ext uri="{BB962C8B-B14F-4D97-AF65-F5344CB8AC3E}">
        <p14:creationId xmlns:p14="http://schemas.microsoft.com/office/powerpoint/2010/main" val="16648346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18</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Segnaposto contenuto 2"/>
          <p:cNvSpPr txBox="1">
            <a:spLocks/>
          </p:cNvSpPr>
          <p:nvPr/>
        </p:nvSpPr>
        <p:spPr bwMode="auto">
          <a:xfrm>
            <a:off x="179388" y="836613"/>
            <a:ext cx="8640762"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it-IT" altLang="it-IT" smtClean="0"/>
              <a:t>MODELLO DI INTERVENTO</a:t>
            </a:r>
          </a:p>
          <a:p>
            <a:pPr algn="just" eaLnBrk="1" hangingPunct="1"/>
            <a:r>
              <a:rPr lang="it-IT" altLang="it-IT" sz="1800" b="1" smtClean="0">
                <a:solidFill>
                  <a:srgbClr val="C00000"/>
                </a:solidFill>
              </a:rPr>
              <a:t>E’ l’insieme delle procedure operative</a:t>
            </a:r>
            <a:r>
              <a:rPr lang="it-IT" altLang="it-IT" sz="1800" smtClean="0"/>
              <a:t> da attivare e seguire per la gestione dell’emergenza, in relazione ad una qualsiasi tipologia di rischio, finalizzate al soccorso ed al superamento dell’emergenza.</a:t>
            </a:r>
          </a:p>
          <a:p>
            <a:pPr algn="just" eaLnBrk="1" hangingPunct="1"/>
            <a:r>
              <a:rPr lang="it-IT" altLang="it-IT" sz="1800" smtClean="0"/>
              <a:t>I Piani di Protezione Civile comunali devono </a:t>
            </a:r>
            <a:r>
              <a:rPr lang="it-IT" altLang="it-IT" sz="1800" b="1" smtClean="0"/>
              <a:t>prevedere i flussi comunicativi nonché le modalità con cui garantire i collegamenti telefonici e fax, e se possibile, via e-mail</a:t>
            </a:r>
            <a:r>
              <a:rPr lang="it-IT" altLang="it-IT" sz="1800" smtClean="0"/>
              <a:t>, con tutti gli Enti coinvolti.</a:t>
            </a:r>
          </a:p>
          <a:p>
            <a:pPr eaLnBrk="1" hangingPunct="1"/>
            <a:endParaRPr lang="it-IT" altLang="it-IT" dirty="0" smtClean="0"/>
          </a:p>
        </p:txBody>
      </p:sp>
      <p:sp>
        <p:nvSpPr>
          <p:cNvPr id="13" name="CasellaDiTesto 12"/>
          <p:cNvSpPr txBox="1"/>
          <p:nvPr/>
        </p:nvSpPr>
        <p:spPr>
          <a:xfrm>
            <a:off x="250825" y="3716338"/>
            <a:ext cx="8569325" cy="647700"/>
          </a:xfrm>
          <a:prstGeom prst="rect">
            <a:avLst/>
          </a:prstGeom>
          <a:noFill/>
        </p:spPr>
        <p:txBody>
          <a:bodyPr>
            <a:spAutoFit/>
          </a:bodyPr>
          <a:lstStyle/>
          <a:p>
            <a:pPr algn="just">
              <a:defRPr/>
            </a:pPr>
            <a:r>
              <a:rPr lang="it-IT" dirty="0">
                <a:latin typeface="+mn-lt"/>
              </a:rPr>
              <a:t>Le procedure si differenziano per Eventi prevedibili (ad esempio rischio frana) ed Eventi non prevedibili (ad esempio rischio sismico e trasporto MP).</a:t>
            </a:r>
          </a:p>
        </p:txBody>
      </p:sp>
      <p:graphicFrame>
        <p:nvGraphicFramePr>
          <p:cNvPr id="14" name="Tabella 13"/>
          <p:cNvGraphicFramePr>
            <a:graphicFrameLocks noGrp="1"/>
          </p:cNvGraphicFramePr>
          <p:nvPr>
            <p:extLst>
              <p:ext uri="{D42A27DB-BD31-4B8C-83A1-F6EECF244321}">
                <p14:modId xmlns:p14="http://schemas.microsoft.com/office/powerpoint/2010/main" val="1823330421"/>
              </p:ext>
            </p:extLst>
          </p:nvPr>
        </p:nvGraphicFramePr>
        <p:xfrm>
          <a:off x="611560" y="4437063"/>
          <a:ext cx="7993063" cy="2249885"/>
        </p:xfrm>
        <a:graphic>
          <a:graphicData uri="http://schemas.openxmlformats.org/drawingml/2006/table">
            <a:tbl>
              <a:tblPr firstRow="1" bandRow="1">
                <a:tableStyleId>{5C22544A-7EE6-4342-B048-85BDC9FD1C3A}</a:tableStyleId>
              </a:tblPr>
              <a:tblGrid>
                <a:gridCol w="5917941"/>
                <a:gridCol w="2075122"/>
              </a:tblGrid>
              <a:tr h="360107">
                <a:tc>
                  <a:txBody>
                    <a:bodyPr/>
                    <a:lstStyle/>
                    <a:p>
                      <a:r>
                        <a:rPr lang="it-IT" sz="1400" b="1" dirty="0" smtClean="0">
                          <a:solidFill>
                            <a:schemeClr val="tx1"/>
                          </a:solidFill>
                        </a:rPr>
                        <a:t>EVENTI PREVEDIBILI</a:t>
                      </a:r>
                      <a:endParaRPr lang="it-IT" sz="1400" b="1" dirty="0">
                        <a:solidFill>
                          <a:schemeClr val="tx1"/>
                        </a:solidFill>
                      </a:endParaRPr>
                    </a:p>
                  </a:txBody>
                  <a:tcPr marL="91442" marR="91442"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it-IT" sz="1400" b="1" dirty="0" smtClean="0">
                          <a:solidFill>
                            <a:schemeClr val="tx1"/>
                          </a:solidFill>
                        </a:rPr>
                        <a:t>EVENTI NON PREVEDIBILI</a:t>
                      </a:r>
                      <a:endParaRPr lang="it-IT" sz="1400" b="1" dirty="0">
                        <a:solidFill>
                          <a:schemeClr val="tx1"/>
                        </a:solidFill>
                      </a:endParaRPr>
                    </a:p>
                  </a:txBody>
                  <a:tcPr marL="91442" marR="91442"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1371855">
                <a:tc>
                  <a:txBody>
                    <a:bodyPr/>
                    <a:lstStyle/>
                    <a:p>
                      <a:pPr marL="0" indent="0">
                        <a:spcAft>
                          <a:spcPts val="600"/>
                        </a:spcAft>
                        <a:buFont typeface="Wingdings" panose="05000000000000000000" pitchFamily="2" charset="2"/>
                        <a:buNone/>
                      </a:pPr>
                      <a:r>
                        <a:rPr lang="it-IT" sz="1400" b="1" baseline="0" dirty="0" smtClean="0"/>
                        <a:t>PRE - ALLERTA</a:t>
                      </a:r>
                    </a:p>
                    <a:p>
                      <a:pPr marL="0" indent="0">
                        <a:spcAft>
                          <a:spcPts val="600"/>
                        </a:spcAft>
                        <a:buFont typeface="Wingdings" panose="05000000000000000000" pitchFamily="2" charset="2"/>
                        <a:buNone/>
                      </a:pPr>
                      <a:r>
                        <a:rPr lang="it-IT" sz="1400" b="1" baseline="0" dirty="0" smtClean="0"/>
                        <a:t>ATTENZIONE</a:t>
                      </a:r>
                    </a:p>
                    <a:p>
                      <a:pPr marL="0" indent="0">
                        <a:spcAft>
                          <a:spcPts val="600"/>
                        </a:spcAft>
                        <a:buFont typeface="Wingdings" panose="05000000000000000000" pitchFamily="2" charset="2"/>
                        <a:buNone/>
                      </a:pPr>
                      <a:r>
                        <a:rPr lang="it-IT" sz="1400" b="1" baseline="0" dirty="0" smtClean="0"/>
                        <a:t>PREALLARME</a:t>
                      </a:r>
                    </a:p>
                    <a:p>
                      <a:pPr marL="0" indent="0">
                        <a:spcAft>
                          <a:spcPts val="600"/>
                        </a:spcAft>
                        <a:buFont typeface="Wingdings" panose="05000000000000000000" pitchFamily="2" charset="2"/>
                        <a:buNone/>
                      </a:pPr>
                      <a:r>
                        <a:rPr lang="it-IT" sz="1400" b="1" baseline="0" dirty="0" smtClean="0"/>
                        <a:t>ALLARME</a:t>
                      </a:r>
                    </a:p>
                    <a:p>
                      <a:pPr>
                        <a:buFont typeface="Arial" pitchFamily="34" charset="0"/>
                        <a:buNone/>
                      </a:pPr>
                      <a:endParaRPr lang="it-IT" sz="1400" baseline="0" dirty="0" smtClean="0"/>
                    </a:p>
                    <a:p>
                      <a:pPr>
                        <a:buFont typeface="Arial" pitchFamily="34" charset="0"/>
                        <a:buNone/>
                      </a:pPr>
                      <a:r>
                        <a:rPr lang="it-IT" sz="1400" baseline="0" dirty="0" smtClean="0"/>
                        <a:t>L’inizio ed il termine di ogni fase sono definiti, in collaborazione con la PC regionale, sulla base dei dati degli Enti e del CFR e in base alle soglie di criticità</a:t>
                      </a:r>
                      <a:endParaRPr lang="it-IT" sz="1400" dirty="0"/>
                    </a:p>
                  </a:txBody>
                  <a:tcPr marL="91442" marR="91442"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it-IT" sz="1400" baseline="0" dirty="0" smtClean="0"/>
                    </a:p>
                    <a:p>
                      <a:endParaRPr lang="it-IT" sz="1400" baseline="0" dirty="0" smtClean="0"/>
                    </a:p>
                    <a:p>
                      <a:endParaRPr lang="it-IT" sz="1400" baseline="0" dirty="0" smtClean="0"/>
                    </a:p>
                    <a:p>
                      <a:r>
                        <a:rPr lang="it-IT" sz="1400" b="1" baseline="0" dirty="0" smtClean="0">
                          <a:solidFill>
                            <a:schemeClr val="bg1"/>
                          </a:solidFill>
                        </a:rPr>
                        <a:t>ALLARME – EMERGENZA IN ATTO</a:t>
                      </a:r>
                      <a:endParaRPr lang="it-IT" sz="1400" b="1" dirty="0">
                        <a:solidFill>
                          <a:schemeClr val="bg1"/>
                        </a:solidFill>
                      </a:endParaRPr>
                    </a:p>
                  </a:txBody>
                  <a:tcPr marL="91442" marR="91442" marT="45729" marB="457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r>
            </a:tbl>
          </a:graphicData>
        </a:graphic>
      </p:graphicFrame>
      <p:grpSp>
        <p:nvGrpSpPr>
          <p:cNvPr id="15" name="Group 1"/>
          <p:cNvGrpSpPr>
            <a:grpSpLocks/>
          </p:cNvGrpSpPr>
          <p:nvPr/>
        </p:nvGrpSpPr>
        <p:grpSpPr bwMode="auto">
          <a:xfrm>
            <a:off x="1972401" y="4869160"/>
            <a:ext cx="511367" cy="1061855"/>
            <a:chOff x="2788" y="8435"/>
            <a:chExt cx="292" cy="1264"/>
          </a:xfrm>
        </p:grpSpPr>
        <p:sp>
          <p:nvSpPr>
            <p:cNvPr id="16" name="Rectangle 61"/>
            <p:cNvSpPr>
              <a:spLocks noChangeArrowheads="1"/>
            </p:cNvSpPr>
            <p:nvPr/>
          </p:nvSpPr>
          <p:spPr bwMode="auto">
            <a:xfrm>
              <a:off x="2788" y="8435"/>
              <a:ext cx="292" cy="254"/>
            </a:xfrm>
            <a:prstGeom prst="rect">
              <a:avLst/>
            </a:prstGeom>
            <a:solidFill>
              <a:srgbClr val="92D05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7" name="Rectangle 61"/>
            <p:cNvSpPr>
              <a:spLocks noChangeArrowheads="1"/>
            </p:cNvSpPr>
            <p:nvPr/>
          </p:nvSpPr>
          <p:spPr bwMode="auto">
            <a:xfrm>
              <a:off x="2788" y="8764"/>
              <a:ext cx="292" cy="254"/>
            </a:xfrm>
            <a:prstGeom prst="rect">
              <a:avLst/>
            </a:prstGeom>
            <a:solidFill>
              <a:srgbClr val="FFFF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 name="Rectangle 62"/>
            <p:cNvSpPr>
              <a:spLocks noChangeArrowheads="1"/>
            </p:cNvSpPr>
            <p:nvPr/>
          </p:nvSpPr>
          <p:spPr bwMode="auto">
            <a:xfrm>
              <a:off x="2788" y="9117"/>
              <a:ext cx="292" cy="254"/>
            </a:xfrm>
            <a:prstGeom prst="rect">
              <a:avLst/>
            </a:prstGeom>
            <a:solidFill>
              <a:srgbClr val="FFC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9" name="Rectangle 63"/>
            <p:cNvSpPr>
              <a:spLocks noChangeArrowheads="1"/>
            </p:cNvSpPr>
            <p:nvPr/>
          </p:nvSpPr>
          <p:spPr bwMode="auto">
            <a:xfrm>
              <a:off x="2788" y="9445"/>
              <a:ext cx="292" cy="254"/>
            </a:xfrm>
            <a:prstGeom prst="rect">
              <a:avLst/>
            </a:prstGeom>
            <a:solidFill>
              <a:srgbClr val="FF00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t-IT"/>
            </a:p>
          </p:txBody>
        </p:sp>
      </p:grpSp>
    </p:spTree>
    <p:extLst>
      <p:ext uri="{BB962C8B-B14F-4D97-AF65-F5344CB8AC3E}">
        <p14:creationId xmlns:p14="http://schemas.microsoft.com/office/powerpoint/2010/main" val="17944071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19</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Rettangolo 5"/>
          <p:cNvSpPr>
            <a:spLocks noChangeArrowheads="1"/>
          </p:cNvSpPr>
          <p:nvPr/>
        </p:nvSpPr>
        <p:spPr bwMode="auto">
          <a:xfrm>
            <a:off x="251520" y="1196752"/>
            <a:ext cx="8642350"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ts val="600"/>
              </a:spcBef>
              <a:spcAft>
                <a:spcPts val="600"/>
              </a:spcAft>
              <a:buFontTx/>
              <a:buNone/>
            </a:pPr>
            <a:r>
              <a:rPr lang="it-IT" altLang="it-IT" sz="2000" b="1" dirty="0">
                <a:latin typeface="Arial" charset="0"/>
                <a:ea typeface="Calibri" pitchFamily="34" charset="0"/>
                <a:cs typeface="Arial" charset="0"/>
              </a:rPr>
              <a:t>A - PARTE GENERALE </a:t>
            </a:r>
          </a:p>
          <a:p>
            <a:pPr lvl="1" eaLnBrk="1" hangingPunct="1">
              <a:spcBef>
                <a:spcPts val="600"/>
              </a:spcBef>
              <a:spcAft>
                <a:spcPts val="600"/>
              </a:spcAft>
              <a:buFontTx/>
              <a:buNone/>
            </a:pPr>
            <a:r>
              <a:rPr lang="it-IT" altLang="it-IT" sz="2000" b="1" dirty="0">
                <a:latin typeface="Arial" charset="0"/>
                <a:ea typeface="Calibri" pitchFamily="34" charset="0"/>
                <a:cs typeface="Arial" charset="0"/>
              </a:rPr>
              <a:t>A.3.1 – AREE </a:t>
            </a:r>
            <a:r>
              <a:rPr lang="it-IT" altLang="it-IT" sz="2000" b="1" dirty="0" err="1">
                <a:latin typeface="Arial" charset="0"/>
                <a:ea typeface="Calibri" pitchFamily="34" charset="0"/>
                <a:cs typeface="Arial" charset="0"/>
              </a:rPr>
              <a:t>DI</a:t>
            </a:r>
            <a:r>
              <a:rPr lang="it-IT" altLang="it-IT" sz="2000" b="1" dirty="0">
                <a:latin typeface="Arial" charset="0"/>
                <a:ea typeface="Calibri" pitchFamily="34" charset="0"/>
                <a:cs typeface="Arial" charset="0"/>
              </a:rPr>
              <a:t> EMERGENZA </a:t>
            </a:r>
          </a:p>
        </p:txBody>
      </p:sp>
      <p:sp>
        <p:nvSpPr>
          <p:cNvPr id="13" name="Rettangolo 12"/>
          <p:cNvSpPr/>
          <p:nvPr/>
        </p:nvSpPr>
        <p:spPr>
          <a:xfrm>
            <a:off x="250825" y="1844675"/>
            <a:ext cx="8642350" cy="5786438"/>
          </a:xfrm>
          <a:prstGeom prst="rect">
            <a:avLst/>
          </a:prstGeom>
        </p:spPr>
        <p:txBody>
          <a:bodyPr>
            <a:spAutoFit/>
          </a:bodyPr>
          <a:lstStyle/>
          <a:p>
            <a:pPr algn="just">
              <a:defRPr/>
            </a:pPr>
            <a:endParaRPr lang="it-IT" b="1" dirty="0">
              <a:latin typeface="+mn-lt"/>
            </a:endParaRPr>
          </a:p>
          <a:p>
            <a:pPr algn="just">
              <a:defRPr/>
            </a:pPr>
            <a:r>
              <a:rPr lang="it-IT" b="1" dirty="0">
                <a:latin typeface="+mn-lt"/>
              </a:rPr>
              <a:t>Aree di attesa  </a:t>
            </a:r>
          </a:p>
          <a:p>
            <a:pPr algn="just">
              <a:defRPr/>
            </a:pPr>
            <a:r>
              <a:rPr lang="it-IT" sz="1600" dirty="0">
                <a:latin typeface="+mn-lt"/>
              </a:rPr>
              <a:t>Luoghi di prima accoglienza per la popolazione evacuata, immediatamente dopo l’evento calamitoso, o, in modo preventivo, successivamente alla segnalazione della fase di preallarme. In tali aree, la popolazione, in attesa di ritornare nelle proprie case o ricoverate in strutture adeguate, riceverà le prime informazioni sull'evento e i primi generi di conforto.</a:t>
            </a:r>
          </a:p>
          <a:p>
            <a:pPr algn="just">
              <a:defRPr/>
            </a:pPr>
            <a:endParaRPr lang="it-IT" sz="1600" dirty="0">
              <a:latin typeface="+mn-lt"/>
            </a:endParaRPr>
          </a:p>
          <a:p>
            <a:pPr algn="just">
              <a:defRPr/>
            </a:pPr>
            <a:r>
              <a:rPr lang="it-IT" b="1" dirty="0">
                <a:latin typeface="+mn-lt"/>
              </a:rPr>
              <a:t>Aree di ricovero  </a:t>
            </a:r>
            <a:endParaRPr lang="it-IT" dirty="0"/>
          </a:p>
          <a:p>
            <a:pPr algn="just">
              <a:defRPr/>
            </a:pPr>
            <a:r>
              <a:rPr lang="it-IT" sz="1600" dirty="0">
                <a:latin typeface="+mn-lt"/>
              </a:rPr>
              <a:t>Luoghi al chiuso in grado di accogliere la popolazione allontanata dalle proprie abitazioni per tempi </a:t>
            </a:r>
            <a:r>
              <a:rPr lang="it-IT" sz="1600" dirty="0" err="1">
                <a:latin typeface="+mn-lt"/>
              </a:rPr>
              <a:t>medio-lunghi</a:t>
            </a:r>
            <a:r>
              <a:rPr lang="it-IT" sz="1600" dirty="0">
                <a:latin typeface="+mn-lt"/>
              </a:rPr>
              <a:t>. Tali aree sono preferibilmente strutture esistenti, al coperto, idonee ad accogliere la popolazione.</a:t>
            </a:r>
          </a:p>
          <a:p>
            <a:pPr algn="just">
              <a:defRPr/>
            </a:pPr>
            <a:endParaRPr lang="it-IT" sz="1600" dirty="0">
              <a:latin typeface="+mn-lt"/>
            </a:endParaRPr>
          </a:p>
          <a:p>
            <a:pPr algn="just">
              <a:defRPr/>
            </a:pPr>
            <a:r>
              <a:rPr lang="it-IT" b="1" dirty="0">
                <a:latin typeface="+mn-lt"/>
              </a:rPr>
              <a:t>Aree di ammassamento </a:t>
            </a:r>
          </a:p>
          <a:p>
            <a:pPr algn="just">
              <a:defRPr/>
            </a:pPr>
            <a:r>
              <a:rPr lang="it-IT" sz="1600" dirty="0">
                <a:latin typeface="+mn-lt"/>
              </a:rPr>
              <a:t>Zone del territorio comunale dove è possibile concentrare tutti i soccorritori ed i mezzi necessari per l’emergenza sia comunali sia quelli eventualmente provenienti da fuori area. Rappresentano il primo orientamento e contatto dei soccorritori con il territorio. Tali aree devono essere predisposte sulla viabilità principali o comunque essere facilmente raggiungibili, anche con mezzi di grandi dimensioni.</a:t>
            </a:r>
            <a:endParaRPr lang="it-IT" sz="1600" b="1" dirty="0">
              <a:latin typeface="+mn-lt"/>
            </a:endParaRPr>
          </a:p>
          <a:p>
            <a:pPr algn="just">
              <a:defRPr/>
            </a:pPr>
            <a:endParaRPr lang="it-IT" dirty="0">
              <a:latin typeface="+mn-lt"/>
            </a:endParaRPr>
          </a:p>
          <a:p>
            <a:pPr algn="just">
              <a:defRPr/>
            </a:pPr>
            <a:endParaRPr lang="it-IT" dirty="0">
              <a:latin typeface="+mn-lt"/>
            </a:endParaRPr>
          </a:p>
          <a:p>
            <a:pPr algn="just">
              <a:defRPr/>
            </a:pPr>
            <a:endParaRPr lang="it-IT" dirty="0">
              <a:latin typeface="+mn-lt"/>
            </a:endParaRPr>
          </a:p>
          <a:p>
            <a:pPr algn="just">
              <a:defRPr/>
            </a:pPr>
            <a:endParaRPr lang="it-IT" dirty="0">
              <a:latin typeface="+mn-lt"/>
            </a:endParaRPr>
          </a:p>
          <a:p>
            <a:pPr>
              <a:defRPr/>
            </a:pPr>
            <a:endParaRPr lang="it-IT" b="1" dirty="0"/>
          </a:p>
        </p:txBody>
      </p:sp>
      <p:pic>
        <p:nvPicPr>
          <p:cNvPr id="14"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63713" y="2133600"/>
            <a:ext cx="7604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l="7692"/>
          <a:stretch>
            <a:fillRect/>
          </a:stretch>
        </p:blipFill>
        <p:spPr bwMode="auto">
          <a:xfrm>
            <a:off x="1908175" y="3644900"/>
            <a:ext cx="7191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r="8333" b="14047"/>
          <a:stretch>
            <a:fillRect/>
          </a:stretch>
        </p:blipFill>
        <p:spPr bwMode="auto">
          <a:xfrm>
            <a:off x="2700338" y="4868863"/>
            <a:ext cx="633412"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68305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20</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4" name="Segnaposto contenuto 2"/>
          <p:cNvSpPr txBox="1">
            <a:spLocks/>
          </p:cNvSpPr>
          <p:nvPr/>
        </p:nvSpPr>
        <p:spPr bwMode="auto">
          <a:xfrm>
            <a:off x="211047" y="1476350"/>
            <a:ext cx="8677275"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it-IT" altLang="it-IT" sz="1600" smtClean="0"/>
              <a:t>Il Sindaco, per l’espletamento delle proprie funzioni, si avvale del </a:t>
            </a:r>
            <a:r>
              <a:rPr lang="it-IT" altLang="it-IT" sz="1600" b="1" smtClean="0"/>
              <a:t>Centro Operativo Comunale</a:t>
            </a:r>
            <a:r>
              <a:rPr lang="it-IT" altLang="it-IT" sz="1600" smtClean="0"/>
              <a:t> (COC).</a:t>
            </a:r>
            <a:endParaRPr lang="it-IT" altLang="it-IT" sz="1600" dirty="0" smtClean="0"/>
          </a:p>
        </p:txBody>
      </p:sp>
      <p:sp>
        <p:nvSpPr>
          <p:cNvPr id="15" name="CasellaDiTesto 14"/>
          <p:cNvSpPr txBox="1"/>
          <p:nvPr/>
        </p:nvSpPr>
        <p:spPr>
          <a:xfrm>
            <a:off x="250825" y="1916113"/>
            <a:ext cx="4321175" cy="4278094"/>
          </a:xfrm>
          <a:prstGeom prst="rect">
            <a:avLst/>
          </a:prstGeom>
          <a:noFill/>
          <a:ln>
            <a:solidFill>
              <a:srgbClr val="00B050"/>
            </a:solidFill>
          </a:ln>
        </p:spPr>
        <p:txBody>
          <a:bodyPr wrap="square">
            <a:spAutoFit/>
          </a:bodyPr>
          <a:lstStyle/>
          <a:p>
            <a:pPr>
              <a:defRPr/>
            </a:pPr>
            <a:r>
              <a:rPr lang="it-IT" sz="1600" b="1" i="1" dirty="0">
                <a:solidFill>
                  <a:srgbClr val="00B050"/>
                </a:solidFill>
                <a:latin typeface="+mn-lt"/>
              </a:rPr>
              <a:t>In tempo di pace</a:t>
            </a:r>
            <a:endParaRPr lang="it-IT" sz="1600" b="1" dirty="0">
              <a:solidFill>
                <a:srgbClr val="00B050"/>
              </a:solidFill>
              <a:latin typeface="+mn-lt"/>
            </a:endParaRPr>
          </a:p>
          <a:p>
            <a:pPr>
              <a:buFont typeface="Arial" pitchFamily="34" charset="0"/>
              <a:buChar char="•"/>
              <a:defRPr/>
            </a:pPr>
            <a:r>
              <a:rPr lang="it-IT" sz="1600" dirty="0" smtClean="0"/>
              <a:t>Centralino – chiamate di emergenza H24;**</a:t>
            </a:r>
          </a:p>
          <a:p>
            <a:pPr>
              <a:buFont typeface="Arial" pitchFamily="34" charset="0"/>
              <a:buChar char="•"/>
              <a:defRPr/>
            </a:pPr>
            <a:r>
              <a:rPr lang="it-IT" sz="1600" dirty="0" smtClean="0"/>
              <a:t>Aggiornamento del Piano e Banche dati;</a:t>
            </a:r>
          </a:p>
          <a:p>
            <a:pPr>
              <a:buFont typeface="Arial" pitchFamily="34" charset="0"/>
              <a:buChar char="•"/>
              <a:defRPr/>
            </a:pPr>
            <a:r>
              <a:rPr lang="it-IT" sz="1600" dirty="0" smtClean="0"/>
              <a:t>Gestione Risorse (manutenzione e mantenimento dei materiali e mezzi di protezione civile); </a:t>
            </a:r>
          </a:p>
          <a:p>
            <a:pPr>
              <a:buFont typeface="Arial" pitchFamily="34" charset="0"/>
              <a:buChar char="•"/>
              <a:defRPr/>
            </a:pPr>
            <a:r>
              <a:rPr lang="it-IT" sz="1600" dirty="0" smtClean="0"/>
              <a:t>Organizzazione esercitazioni;</a:t>
            </a:r>
          </a:p>
          <a:p>
            <a:pPr>
              <a:buFont typeface="Arial" pitchFamily="34" charset="0"/>
              <a:buChar char="•"/>
              <a:defRPr/>
            </a:pPr>
            <a:r>
              <a:rPr lang="it-IT" sz="1600" dirty="0" smtClean="0"/>
              <a:t>Informazione alla popolazione;</a:t>
            </a:r>
          </a:p>
          <a:p>
            <a:pPr>
              <a:buFont typeface="Arial" pitchFamily="34" charset="0"/>
              <a:buChar char="•"/>
              <a:defRPr/>
            </a:pPr>
            <a:r>
              <a:rPr lang="it-IT" sz="1600" dirty="0" smtClean="0"/>
              <a:t>Monitoraggio del territorio;</a:t>
            </a:r>
          </a:p>
          <a:p>
            <a:pPr>
              <a:buFont typeface="Arial" pitchFamily="34" charset="0"/>
              <a:buChar char="•"/>
              <a:defRPr/>
            </a:pPr>
            <a:r>
              <a:rPr lang="it-IT" sz="1600" dirty="0" smtClean="0"/>
              <a:t>Gestione delle attività di mitigazione dei rischi;</a:t>
            </a:r>
          </a:p>
          <a:p>
            <a:pPr>
              <a:buFont typeface="Arial" pitchFamily="34" charset="0"/>
              <a:buChar char="•"/>
              <a:defRPr/>
            </a:pPr>
            <a:r>
              <a:rPr lang="it-IT" sz="1600" dirty="0" smtClean="0"/>
              <a:t>Gestione dei rapporti con gli altri componenti del sistema di protezione civile (Regione, Prefettura, Provincia, Comuni limitrofi, Polizia di Stato, Carabinieri, Polizia Provinciale, Vigili del Fuoco, 118, volontariato, Corpo Forestale delle Stato, ecc.).</a:t>
            </a:r>
          </a:p>
          <a:p>
            <a:pPr>
              <a:defRPr/>
            </a:pPr>
            <a:endParaRPr lang="it-IT" sz="1600" dirty="0"/>
          </a:p>
        </p:txBody>
      </p:sp>
      <p:sp>
        <p:nvSpPr>
          <p:cNvPr id="16" name="CasellaDiTesto 15"/>
          <p:cNvSpPr txBox="1"/>
          <p:nvPr/>
        </p:nvSpPr>
        <p:spPr>
          <a:xfrm>
            <a:off x="4716463" y="1916113"/>
            <a:ext cx="3959225" cy="4308872"/>
          </a:xfrm>
          <a:prstGeom prst="rect">
            <a:avLst/>
          </a:prstGeom>
          <a:noFill/>
          <a:ln>
            <a:solidFill>
              <a:srgbClr val="FF0000"/>
            </a:solidFill>
          </a:ln>
        </p:spPr>
        <p:txBody>
          <a:bodyPr wrap="square">
            <a:spAutoFit/>
          </a:bodyPr>
          <a:lstStyle/>
          <a:p>
            <a:pPr>
              <a:defRPr/>
            </a:pPr>
            <a:r>
              <a:rPr lang="it-IT" sz="1600" b="1" i="1" dirty="0">
                <a:solidFill>
                  <a:srgbClr val="FF0000"/>
                </a:solidFill>
                <a:latin typeface="+mn-lt"/>
              </a:rPr>
              <a:t>In emergenza</a:t>
            </a:r>
            <a:endParaRPr lang="it-IT" sz="1600" b="1" dirty="0">
              <a:solidFill>
                <a:srgbClr val="FF0000"/>
              </a:solidFill>
              <a:latin typeface="+mn-lt"/>
            </a:endParaRPr>
          </a:p>
          <a:p>
            <a:pPr>
              <a:buFont typeface="Arial" pitchFamily="34" charset="0"/>
              <a:buChar char="•"/>
              <a:defRPr/>
            </a:pPr>
            <a:r>
              <a:rPr lang="it-IT" sz="1600" dirty="0" smtClean="0"/>
              <a:t>Attivazione dei livelli di allarme in funzione della tipologia di evento;</a:t>
            </a:r>
          </a:p>
          <a:p>
            <a:pPr>
              <a:buFont typeface="Arial" pitchFamily="34" charset="0"/>
              <a:buChar char="•"/>
              <a:defRPr/>
            </a:pPr>
            <a:r>
              <a:rPr lang="it-IT" sz="1600" dirty="0" smtClean="0"/>
              <a:t>Gestione dei flussi di comunicazione bidirezionali tra:</a:t>
            </a:r>
          </a:p>
          <a:p>
            <a:pPr>
              <a:buFont typeface="Arial" pitchFamily="34" charset="0"/>
              <a:buChar char="•"/>
              <a:defRPr/>
            </a:pPr>
            <a:r>
              <a:rPr lang="it-IT" sz="1600" dirty="0" smtClean="0"/>
              <a:t>Centro Operativo ed operatori in campo;</a:t>
            </a:r>
          </a:p>
          <a:p>
            <a:pPr>
              <a:buFont typeface="Arial" pitchFamily="34" charset="0"/>
              <a:buChar char="•"/>
              <a:defRPr/>
            </a:pPr>
            <a:r>
              <a:rPr lang="it-IT" sz="1600" dirty="0" smtClean="0"/>
              <a:t>Centro Operativo e le parti tecniche di protezione civile (VVF, 118, CFS, Forze dell’Ordine, ecc.);</a:t>
            </a:r>
          </a:p>
          <a:p>
            <a:pPr>
              <a:buFont typeface="Arial" pitchFamily="34" charset="0"/>
              <a:buChar char="•"/>
              <a:defRPr/>
            </a:pPr>
            <a:r>
              <a:rPr lang="it-IT" sz="1600" dirty="0" smtClean="0"/>
              <a:t>Centro Operativo e gli altri Enti preposti alla gestione delle emergenze (Provincia, Prefettura e Regione);</a:t>
            </a:r>
          </a:p>
          <a:p>
            <a:pPr>
              <a:buFont typeface="Arial" pitchFamily="34" charset="0"/>
              <a:buChar char="•"/>
              <a:defRPr/>
            </a:pPr>
            <a:r>
              <a:rPr lang="it-IT" sz="1600" dirty="0" smtClean="0"/>
              <a:t>Gestione dell’emergenza mediante l’attivazione delle funzioni di supporto a livello comunale;</a:t>
            </a:r>
          </a:p>
          <a:p>
            <a:pPr>
              <a:buFont typeface="Arial" pitchFamily="34" charset="0"/>
              <a:buChar char="•"/>
              <a:defRPr/>
            </a:pPr>
            <a:r>
              <a:rPr lang="it-IT" sz="1600" dirty="0" smtClean="0"/>
              <a:t>Gestione delle risorse disponibili.</a:t>
            </a:r>
          </a:p>
          <a:p>
            <a:pPr>
              <a:defRPr/>
            </a:pPr>
            <a:endParaRPr lang="it-IT" dirty="0"/>
          </a:p>
        </p:txBody>
      </p:sp>
      <p:sp>
        <p:nvSpPr>
          <p:cNvPr id="17" name="CasellaDiTesto 16"/>
          <p:cNvSpPr txBox="1"/>
          <p:nvPr/>
        </p:nvSpPr>
        <p:spPr>
          <a:xfrm>
            <a:off x="5724128" y="692696"/>
            <a:ext cx="2376487" cy="584775"/>
          </a:xfrm>
          <a:prstGeom prst="rect">
            <a:avLst/>
          </a:prstGeom>
          <a:noFill/>
          <a:ln w="19050">
            <a:solidFill>
              <a:schemeClr val="accent5">
                <a:lumMod val="75000"/>
              </a:schemeClr>
            </a:solidFill>
          </a:ln>
        </p:spPr>
        <p:txBody>
          <a:bodyPr>
            <a:spAutoFit/>
          </a:bodyPr>
          <a:lstStyle/>
          <a:p>
            <a:pPr algn="ctr">
              <a:defRPr/>
            </a:pPr>
            <a:r>
              <a:rPr lang="it-IT" sz="1600" dirty="0">
                <a:latin typeface="+mn-lt"/>
              </a:rPr>
              <a:t>PRESSO LA </a:t>
            </a:r>
            <a:r>
              <a:rPr lang="it-IT" sz="1600" b="1" dirty="0">
                <a:latin typeface="+mn-lt"/>
              </a:rPr>
              <a:t>SEDE </a:t>
            </a:r>
            <a:r>
              <a:rPr lang="it-IT" sz="1600" b="1" dirty="0" smtClean="0">
                <a:latin typeface="+mn-lt"/>
              </a:rPr>
              <a:t>ENAM</a:t>
            </a:r>
            <a:r>
              <a:rPr lang="it-IT" sz="1600" dirty="0" smtClean="0">
                <a:latin typeface="+mn-lt"/>
              </a:rPr>
              <a:t>, </a:t>
            </a:r>
            <a:r>
              <a:rPr lang="it-IT" sz="1600" dirty="0">
                <a:latin typeface="+mn-lt"/>
              </a:rPr>
              <a:t>VIA </a:t>
            </a:r>
            <a:r>
              <a:rPr lang="it-IT" sz="1600" dirty="0" smtClean="0">
                <a:latin typeface="+mn-lt"/>
              </a:rPr>
              <a:t>delle PUGLIE</a:t>
            </a:r>
            <a:endParaRPr lang="it-IT" sz="1600" dirty="0">
              <a:latin typeface="+mn-lt"/>
            </a:endParaRPr>
          </a:p>
        </p:txBody>
      </p:sp>
      <p:cxnSp>
        <p:nvCxnSpPr>
          <p:cNvPr id="18" name="Connettore 2 17"/>
          <p:cNvCxnSpPr/>
          <p:nvPr/>
        </p:nvCxnSpPr>
        <p:spPr>
          <a:xfrm flipH="1" flipV="1">
            <a:off x="7956376" y="1052736"/>
            <a:ext cx="174" cy="504602"/>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19" name="Rettangolo 18"/>
          <p:cNvSpPr/>
          <p:nvPr/>
        </p:nvSpPr>
        <p:spPr>
          <a:xfrm>
            <a:off x="144463" y="651870"/>
            <a:ext cx="4572000" cy="646331"/>
          </a:xfrm>
          <a:prstGeom prst="rect">
            <a:avLst/>
          </a:prstGeom>
        </p:spPr>
        <p:txBody>
          <a:bodyPr>
            <a:spAutoFit/>
          </a:bodyPr>
          <a:lstStyle/>
          <a:p>
            <a:r>
              <a:rPr lang="it-IT" altLang="it-IT" dirty="0"/>
              <a:t>LINEAMENTI DI PIANIFICAZIONE</a:t>
            </a:r>
          </a:p>
          <a:p>
            <a:r>
              <a:rPr lang="it-IT" altLang="it-IT" b="1" dirty="0">
                <a:solidFill>
                  <a:schemeClr val="accent1"/>
                </a:solidFill>
              </a:rPr>
              <a:t>B.1. Coordinamento operativo comunale</a:t>
            </a:r>
          </a:p>
        </p:txBody>
      </p:sp>
    </p:spTree>
    <p:extLst>
      <p:ext uri="{BB962C8B-B14F-4D97-AF65-F5344CB8AC3E}">
        <p14:creationId xmlns:p14="http://schemas.microsoft.com/office/powerpoint/2010/main" val="1342913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5" grpId="0" animBg="1"/>
      <p:bldP spid="16" grpId="0" animBg="1"/>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21</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Segnaposto contenuto 2"/>
          <p:cNvSpPr txBox="1">
            <a:spLocks/>
          </p:cNvSpPr>
          <p:nvPr/>
        </p:nvSpPr>
        <p:spPr bwMode="auto">
          <a:xfrm>
            <a:off x="669755" y="1354035"/>
            <a:ext cx="8229600" cy="5105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it-IT" sz="2800" b="1" dirty="0" smtClean="0">
                <a:solidFill>
                  <a:schemeClr val="tx2">
                    <a:lumMod val="75000"/>
                  </a:schemeClr>
                </a:solidFill>
              </a:rPr>
              <a:t>Il NUOVO Piano di Protezione Civile della Città di Pomigliano d’Arco</a:t>
            </a:r>
          </a:p>
          <a:p>
            <a:endParaRPr lang="it-IT" sz="2000" b="1" dirty="0">
              <a:solidFill>
                <a:srgbClr val="C00000"/>
              </a:solidFill>
            </a:endParaRPr>
          </a:p>
          <a:p>
            <a:r>
              <a:rPr lang="it-IT" sz="2000" b="1" dirty="0" smtClean="0">
                <a:solidFill>
                  <a:srgbClr val="C00000"/>
                </a:solidFill>
              </a:rPr>
              <a:t>IV. LE AREE </a:t>
            </a:r>
          </a:p>
        </p:txBody>
      </p:sp>
    </p:spTree>
    <p:extLst>
      <p:ext uri="{BB962C8B-B14F-4D97-AF65-F5344CB8AC3E}">
        <p14:creationId xmlns:p14="http://schemas.microsoft.com/office/powerpoint/2010/main" val="32881731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22</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Rettangolo 5"/>
          <p:cNvSpPr>
            <a:spLocks noChangeArrowheads="1"/>
          </p:cNvSpPr>
          <p:nvPr/>
        </p:nvSpPr>
        <p:spPr bwMode="auto">
          <a:xfrm>
            <a:off x="250825" y="1125538"/>
            <a:ext cx="8642350" cy="860425"/>
          </a:xfrm>
          <a:prstGeom prst="rect">
            <a:avLst/>
          </a:prstGeom>
          <a:noFill/>
          <a:ln w="9525">
            <a:noFill/>
            <a:miter lim="800000"/>
            <a:headEnd/>
            <a:tailEnd/>
          </a:ln>
        </p:spPr>
        <p:txBody>
          <a:bodyPr>
            <a:spAutoFit/>
          </a:bodyPr>
          <a:lstStyle/>
          <a:p>
            <a:pPr>
              <a:spcBef>
                <a:spcPts val="600"/>
              </a:spcBef>
              <a:spcAft>
                <a:spcPts val="600"/>
              </a:spcAft>
              <a:defRPr/>
            </a:pPr>
            <a:r>
              <a:rPr lang="it-IT" sz="2000" b="1" dirty="0">
                <a:ea typeface="Calibri" pitchFamily="34" charset="0"/>
                <a:cs typeface="Arial" charset="0"/>
              </a:rPr>
              <a:t>A - PARTE GENERALE </a:t>
            </a:r>
          </a:p>
          <a:p>
            <a:pPr lvl="1">
              <a:spcBef>
                <a:spcPts val="600"/>
              </a:spcBef>
              <a:spcAft>
                <a:spcPts val="600"/>
              </a:spcAft>
              <a:defRPr/>
            </a:pPr>
            <a:r>
              <a:rPr lang="it-IT" sz="2000" b="1" dirty="0">
                <a:ea typeface="Calibri" pitchFamily="34" charset="0"/>
                <a:cs typeface="Arial" charset="0"/>
              </a:rPr>
              <a:t>A.3.1 </a:t>
            </a:r>
            <a:r>
              <a:rPr lang="it-IT" sz="2000" b="1" dirty="0">
                <a:solidFill>
                  <a:srgbClr val="00B050"/>
                </a:solidFill>
                <a:ea typeface="Calibri" pitchFamily="34" charset="0"/>
                <a:cs typeface="Arial" charset="0"/>
              </a:rPr>
              <a:t>– </a:t>
            </a:r>
            <a:r>
              <a:rPr lang="it-IT" sz="2000" b="1" dirty="0">
                <a:solidFill>
                  <a:srgbClr val="00B050"/>
                </a:solidFill>
                <a:effectLst>
                  <a:outerShdw blurRad="38100" dist="38100" dir="2700000" algn="tl">
                    <a:srgbClr val="000000">
                      <a:alpha val="43137"/>
                    </a:srgbClr>
                  </a:outerShdw>
                </a:effectLst>
                <a:ea typeface="Calibri" pitchFamily="34" charset="0"/>
                <a:cs typeface="Arial" charset="0"/>
              </a:rPr>
              <a:t>AREE </a:t>
            </a:r>
            <a:r>
              <a:rPr lang="it-IT" sz="2000" b="1" dirty="0" err="1">
                <a:solidFill>
                  <a:srgbClr val="00B050"/>
                </a:solidFill>
                <a:effectLst>
                  <a:outerShdw blurRad="38100" dist="38100" dir="2700000" algn="tl">
                    <a:srgbClr val="000000">
                      <a:alpha val="43137"/>
                    </a:srgbClr>
                  </a:outerShdw>
                </a:effectLst>
                <a:ea typeface="Calibri" pitchFamily="34" charset="0"/>
                <a:cs typeface="Arial" charset="0"/>
              </a:rPr>
              <a:t>DI</a:t>
            </a:r>
            <a:r>
              <a:rPr lang="it-IT" sz="2000" b="1" dirty="0">
                <a:solidFill>
                  <a:srgbClr val="00B050"/>
                </a:solidFill>
                <a:effectLst>
                  <a:outerShdw blurRad="38100" dist="38100" dir="2700000" algn="tl">
                    <a:srgbClr val="000000">
                      <a:alpha val="43137"/>
                    </a:srgbClr>
                  </a:outerShdw>
                </a:effectLst>
                <a:ea typeface="Calibri" pitchFamily="34" charset="0"/>
                <a:cs typeface="Arial" charset="0"/>
              </a:rPr>
              <a:t> </a:t>
            </a:r>
            <a:r>
              <a:rPr lang="it-IT" sz="2000" b="1" dirty="0" smtClean="0">
                <a:solidFill>
                  <a:srgbClr val="00B050"/>
                </a:solidFill>
                <a:effectLst>
                  <a:outerShdw blurRad="38100" dist="38100" dir="2700000" algn="tl">
                    <a:srgbClr val="000000">
                      <a:alpha val="43137"/>
                    </a:srgbClr>
                  </a:outerShdw>
                </a:effectLst>
                <a:ea typeface="Calibri" pitchFamily="34" charset="0"/>
                <a:cs typeface="Arial" charset="0"/>
              </a:rPr>
              <a:t>ATTESA   (1/2) </a:t>
            </a:r>
            <a:endParaRPr lang="it-IT" sz="2000" b="1" dirty="0">
              <a:solidFill>
                <a:srgbClr val="00B050"/>
              </a:solidFill>
              <a:effectLst>
                <a:outerShdw blurRad="38100" dist="38100" dir="2700000" algn="tl">
                  <a:srgbClr val="000000">
                    <a:alpha val="43137"/>
                  </a:srgbClr>
                </a:outerShdw>
              </a:effectLst>
              <a:ea typeface="Calibri" pitchFamily="34" charset="0"/>
              <a:cs typeface="Arial" charset="0"/>
            </a:endParaRPr>
          </a:p>
        </p:txBody>
      </p:sp>
      <p:graphicFrame>
        <p:nvGraphicFramePr>
          <p:cNvPr id="13" name="Group 53"/>
          <p:cNvGraphicFramePr>
            <a:graphicFrameLocks noGrp="1"/>
          </p:cNvGraphicFramePr>
          <p:nvPr>
            <p:extLst>
              <p:ext uri="{D42A27DB-BD31-4B8C-83A1-F6EECF244321}">
                <p14:modId xmlns:p14="http://schemas.microsoft.com/office/powerpoint/2010/main" val="974794233"/>
              </p:ext>
            </p:extLst>
          </p:nvPr>
        </p:nvGraphicFramePr>
        <p:xfrm>
          <a:off x="251520" y="1988841"/>
          <a:ext cx="8674510" cy="4196372"/>
        </p:xfrm>
        <a:graphic>
          <a:graphicData uri="http://schemas.openxmlformats.org/drawingml/2006/table">
            <a:tbl>
              <a:tblPr/>
              <a:tblGrid>
                <a:gridCol w="3350072"/>
                <a:gridCol w="1030536"/>
                <a:gridCol w="1717561"/>
                <a:gridCol w="2576341"/>
              </a:tblGrid>
              <a:tr h="43736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it-IT" sz="1200" b="1" i="0" u="none" strike="noStrike" cap="none" normalizeH="0" baseline="0" dirty="0" smtClean="0">
                          <a:ln>
                            <a:noFill/>
                          </a:ln>
                          <a:solidFill>
                            <a:srgbClr val="FFFFFF"/>
                          </a:solidFill>
                          <a:effectLst/>
                          <a:latin typeface="Arial" panose="020B0604020202020204" pitchFamily="34" charset="0"/>
                          <a:cs typeface="Arial" panose="020B0604020202020204" pitchFamily="34" charset="0"/>
                        </a:rPr>
                        <a:t>Area</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5D87A1"/>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it-IT" sz="1200" b="1" i="0" u="none" strike="noStrike" cap="none" normalizeH="0" baseline="0" dirty="0" smtClean="0">
                          <a:ln>
                            <a:noFill/>
                          </a:ln>
                          <a:solidFill>
                            <a:srgbClr val="FFFFFF"/>
                          </a:solidFill>
                          <a:effectLst/>
                          <a:latin typeface="Arial" panose="020B0604020202020204" pitchFamily="34" charset="0"/>
                          <a:cs typeface="Arial" panose="020B0604020202020204" pitchFamily="34" charset="0"/>
                        </a:rPr>
                        <a:t>Estensione (m</a:t>
                      </a:r>
                      <a:r>
                        <a:rPr kumimoji="0" lang="it-IT" sz="1200" b="1" i="0" u="none" strike="noStrike" cap="none" normalizeH="0" baseline="30000" dirty="0" smtClean="0">
                          <a:ln>
                            <a:noFill/>
                          </a:ln>
                          <a:solidFill>
                            <a:srgbClr val="FFFFFF"/>
                          </a:solidFill>
                          <a:effectLst/>
                          <a:latin typeface="Arial" panose="020B0604020202020204" pitchFamily="34" charset="0"/>
                          <a:cs typeface="Arial" panose="020B0604020202020204" pitchFamily="34" charset="0"/>
                        </a:rPr>
                        <a:t>2</a:t>
                      </a:r>
                      <a:r>
                        <a:rPr kumimoji="0" lang="it-IT" sz="1200" b="1" i="0" u="none" strike="noStrike" cap="none" normalizeH="0" baseline="0" dirty="0" smtClean="0">
                          <a:ln>
                            <a:noFill/>
                          </a:ln>
                          <a:solidFill>
                            <a:srgbClr val="FFFFFF"/>
                          </a:solidFill>
                          <a:effectLst/>
                          <a:latin typeface="Arial" panose="020B0604020202020204" pitchFamily="34" charset="0"/>
                          <a:cs typeface="Arial" panose="020B0604020202020204" pitchFamily="34" charset="0"/>
                        </a:rPr>
                        <a:t>)</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5D87A1"/>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it-IT" sz="1200" b="1" i="0" u="none" strike="noStrike" cap="none" normalizeH="0" baseline="0" dirty="0" smtClean="0">
                          <a:ln>
                            <a:noFill/>
                          </a:ln>
                          <a:solidFill>
                            <a:srgbClr val="FFFFFF"/>
                          </a:solidFill>
                          <a:effectLst/>
                          <a:latin typeface="Arial" panose="020B0604020202020204" pitchFamily="34" charset="0"/>
                          <a:cs typeface="Arial" panose="020B0604020202020204" pitchFamily="34" charset="0"/>
                        </a:rPr>
                        <a:t>Max </a:t>
                      </a:r>
                      <a:r>
                        <a:rPr kumimoji="0" lang="it-IT" sz="1200" b="1" i="0" u="none" strike="noStrike" cap="none" normalizeH="0" baseline="0" dirty="0" err="1" smtClean="0">
                          <a:ln>
                            <a:noFill/>
                          </a:ln>
                          <a:solidFill>
                            <a:srgbClr val="FFFFFF"/>
                          </a:solidFill>
                          <a:effectLst/>
                          <a:latin typeface="Arial" panose="020B0604020202020204" pitchFamily="34" charset="0"/>
                          <a:cs typeface="Arial" panose="020B0604020202020204" pitchFamily="34" charset="0"/>
                        </a:rPr>
                        <a:t>Ricettività*</a:t>
                      </a:r>
                      <a:r>
                        <a:rPr kumimoji="0" lang="it-IT" sz="1200" b="1" i="0" u="none" strike="noStrike" cap="none" normalizeH="0" baseline="0" dirty="0" smtClean="0">
                          <a:ln>
                            <a:noFill/>
                          </a:ln>
                          <a:solidFill>
                            <a:srgbClr val="FFFFFF"/>
                          </a:solidFill>
                          <a:effectLst/>
                          <a:latin typeface="Arial" panose="020B0604020202020204" pitchFamily="34" charset="0"/>
                          <a:cs typeface="Arial" panose="020B0604020202020204" pitchFamily="34" charset="0"/>
                        </a:rPr>
                        <a:t>   </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5D87A1"/>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it-IT" sz="1200" b="1" i="0" u="none" strike="noStrike" cap="none" normalizeH="0" baseline="0" dirty="0" smtClean="0">
                          <a:ln>
                            <a:noFill/>
                          </a:ln>
                          <a:solidFill>
                            <a:srgbClr val="FFFFFF"/>
                          </a:solidFill>
                          <a:effectLst/>
                          <a:latin typeface="Arial" panose="020B0604020202020204" pitchFamily="34" charset="0"/>
                          <a:cs typeface="Arial" panose="020B0604020202020204" pitchFamily="34" charset="0"/>
                        </a:rPr>
                        <a:t>Scenari di rischio</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5D87A1"/>
                    </a:solidFill>
                  </a:tcPr>
                </a:tc>
              </a:tr>
              <a:tr h="452587">
                <a:tc>
                  <a:txBody>
                    <a:bodyPr/>
                    <a:lstStyle/>
                    <a:p>
                      <a:pPr>
                        <a:lnSpc>
                          <a:spcPct val="100000"/>
                        </a:lnSpc>
                        <a:spcBef>
                          <a:spcPts val="0"/>
                        </a:spcBef>
                        <a:spcAft>
                          <a:spcPts val="0"/>
                        </a:spcAft>
                      </a:pPr>
                      <a:r>
                        <a:rPr lang="it-IT" sz="1200" b="1" kern="1200" dirty="0" smtClean="0">
                          <a:solidFill>
                            <a:schemeClr val="tx1"/>
                          </a:solidFill>
                          <a:latin typeface="Arial" panose="020B0604020202020204" pitchFamily="34" charset="0"/>
                          <a:ea typeface="+mn-ea"/>
                          <a:cs typeface="Arial" panose="020B0604020202020204" pitchFamily="34" charset="0"/>
                        </a:rPr>
                        <a:t>Parcheggio Cimitero</a:t>
                      </a:r>
                      <a:endParaRPr lang="it-IT" sz="1200" kern="1200" dirty="0" smtClean="0">
                        <a:solidFill>
                          <a:schemeClr val="tx1"/>
                        </a:solidFill>
                        <a:latin typeface="Arial" panose="020B0604020202020204" pitchFamily="34" charset="0"/>
                        <a:ea typeface="+mn-ea"/>
                        <a:cs typeface="Arial" panose="020B0604020202020204" pitchFamily="34" charset="0"/>
                      </a:endParaRPr>
                    </a:p>
                    <a:p>
                      <a:pPr>
                        <a:lnSpc>
                          <a:spcPct val="100000"/>
                        </a:lnSpc>
                        <a:spcBef>
                          <a:spcPts val="0"/>
                        </a:spcBef>
                        <a:spcAft>
                          <a:spcPts val="0"/>
                        </a:spcAft>
                      </a:pPr>
                      <a:r>
                        <a:rPr lang="it-IT" sz="1200" kern="1200" dirty="0" smtClean="0">
                          <a:solidFill>
                            <a:schemeClr val="tx1"/>
                          </a:solidFill>
                          <a:latin typeface="Arial" panose="020B0604020202020204" pitchFamily="34" charset="0"/>
                          <a:ea typeface="+mn-ea"/>
                          <a:cs typeface="Arial" panose="020B0604020202020204" pitchFamily="34" charset="0"/>
                        </a:rPr>
                        <a:t>Via Aurora, via Toscano Felice Abate, S.S. 162</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it-IT" sz="12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3.131</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it-IT" sz="12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1.565  persone</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it-IT"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Sismico, idrogeologico, vulcanico, incendi di interfaccia</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61230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lang="it-IT" sz="1200" b="1" kern="1200" dirty="0" smtClean="0">
                          <a:solidFill>
                            <a:schemeClr val="tx1"/>
                          </a:solidFill>
                          <a:latin typeface="Arial" panose="020B0604020202020204" pitchFamily="34" charset="0"/>
                          <a:ea typeface="+mn-ea"/>
                          <a:cs typeface="Arial" panose="020B0604020202020204" pitchFamily="34" charset="0"/>
                        </a:rPr>
                        <a:t>Parco Papa Giovanni Paolo II</a:t>
                      </a:r>
                    </a:p>
                    <a:p>
                      <a:pPr marL="0" marR="0" lvl="0" indent="0" algn="l" defTabSz="914400" rtl="0" eaLnBrk="1" fontAlgn="base" latinLnBrk="0" hangingPunct="1">
                        <a:lnSpc>
                          <a:spcPct val="100000"/>
                        </a:lnSpc>
                        <a:spcBef>
                          <a:spcPts val="0"/>
                        </a:spcBef>
                        <a:spcAft>
                          <a:spcPts val="0"/>
                        </a:spcAft>
                        <a:buClrTx/>
                        <a:buSzTx/>
                        <a:buFontTx/>
                        <a:buNone/>
                        <a:tabLst/>
                      </a:pPr>
                      <a:r>
                        <a:rPr lang="it-IT" sz="1200" kern="1200" dirty="0" smtClean="0">
                          <a:solidFill>
                            <a:schemeClr val="tx1"/>
                          </a:solidFill>
                          <a:latin typeface="Arial" panose="020B0604020202020204" pitchFamily="34" charset="0"/>
                          <a:ea typeface="+mn-ea"/>
                          <a:cs typeface="Arial" panose="020B0604020202020204" pitchFamily="34" charset="0"/>
                        </a:rPr>
                        <a:t>Via Trieste, via Leonardo da Vinci, via </a:t>
                      </a:r>
                      <a:r>
                        <a:rPr lang="it-IT" sz="1200" kern="1200" dirty="0" err="1" smtClean="0">
                          <a:solidFill>
                            <a:schemeClr val="tx1"/>
                          </a:solidFill>
                          <a:latin typeface="Arial" panose="020B0604020202020204" pitchFamily="34" charset="0"/>
                          <a:ea typeface="+mn-ea"/>
                          <a:cs typeface="Arial" panose="020B0604020202020204" pitchFamily="34" charset="0"/>
                        </a:rPr>
                        <a:t>Passariello</a:t>
                      </a:r>
                      <a:endParaRPr lang="it-IT" sz="1200" kern="1200" dirty="0" smtClean="0">
                        <a:solidFill>
                          <a:schemeClr val="tx1"/>
                        </a:solidFill>
                        <a:latin typeface="Arial" panose="020B0604020202020204" pitchFamily="34" charset="0"/>
                        <a:ea typeface="+mn-ea"/>
                        <a:cs typeface="Arial" panose="020B0604020202020204" pitchFamily="34" charset="0"/>
                      </a:endParaRP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it-IT" sz="1200" b="0" i="0" u="none" strike="noStrike" kern="1200" cap="none" normalizeH="0" baseline="0" dirty="0" smtClean="0">
                          <a:ln>
                            <a:noFill/>
                          </a:ln>
                          <a:solidFill>
                            <a:srgbClr val="000000"/>
                          </a:solidFill>
                          <a:effectLst/>
                          <a:latin typeface="Arial" panose="020B0604020202020204" pitchFamily="34" charset="0"/>
                          <a:ea typeface="+mn-ea"/>
                          <a:cs typeface="Arial" panose="020B0604020202020204" pitchFamily="34" charset="0"/>
                        </a:rPr>
                        <a:t>67.000</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it-IT" sz="12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c.a. 33.500 persone</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it-IT" sz="12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Sismico, vulcanico, industriale</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r>
              <a:tr h="43736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lang="it-IT" sz="1200" b="1" kern="1200" dirty="0" smtClean="0">
                          <a:solidFill>
                            <a:schemeClr val="tx1"/>
                          </a:solidFill>
                          <a:latin typeface="Arial" panose="020B0604020202020204" pitchFamily="34" charset="0"/>
                          <a:ea typeface="+mn-ea"/>
                          <a:cs typeface="Arial" panose="020B0604020202020204" pitchFamily="34" charset="0"/>
                        </a:rPr>
                        <a:t>Parco Nicolas Green</a:t>
                      </a:r>
                    </a:p>
                    <a:p>
                      <a:pPr marL="0" marR="0" lvl="0" indent="0" algn="l" defTabSz="914400" rtl="0" eaLnBrk="1" fontAlgn="base" latinLnBrk="0" hangingPunct="1">
                        <a:lnSpc>
                          <a:spcPct val="100000"/>
                        </a:lnSpc>
                        <a:spcBef>
                          <a:spcPts val="0"/>
                        </a:spcBef>
                        <a:spcAft>
                          <a:spcPts val="0"/>
                        </a:spcAft>
                        <a:buClrTx/>
                        <a:buSzTx/>
                        <a:buFontTx/>
                        <a:buNone/>
                        <a:tabLst/>
                      </a:pPr>
                      <a:r>
                        <a:rPr kumimoji="0" lang="it-IT" sz="12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Via </a:t>
                      </a:r>
                      <a:r>
                        <a:rPr kumimoji="0" lang="it-IT" sz="1200" b="0" i="0" u="none" strike="noStrike" kern="1200" cap="none" normalizeH="0" baseline="0" dirty="0" err="1" smtClean="0">
                          <a:ln>
                            <a:noFill/>
                          </a:ln>
                          <a:solidFill>
                            <a:schemeClr val="tx1"/>
                          </a:solidFill>
                          <a:effectLst/>
                          <a:latin typeface="Arial" panose="020B0604020202020204" pitchFamily="34" charset="0"/>
                          <a:ea typeface="+mn-ea"/>
                          <a:cs typeface="Arial" panose="020B0604020202020204" pitchFamily="34" charset="0"/>
                        </a:rPr>
                        <a:t>G.la</a:t>
                      </a:r>
                      <a:r>
                        <a:rPr kumimoji="0" lang="it-IT" sz="12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 Pira</a:t>
                      </a:r>
                      <a:endParaRPr kumimoji="0" lang="it-IT" sz="12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endParaRP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it-IT" sz="1200" b="0" i="0" u="none" strike="noStrike" kern="1200" cap="none" normalizeH="0" baseline="0" dirty="0" smtClean="0">
                          <a:ln>
                            <a:noFill/>
                          </a:ln>
                          <a:solidFill>
                            <a:srgbClr val="000000"/>
                          </a:solidFill>
                          <a:effectLst/>
                          <a:latin typeface="Arial" panose="020B0604020202020204" pitchFamily="34" charset="0"/>
                          <a:ea typeface="+mn-ea"/>
                          <a:cs typeface="Arial" panose="020B0604020202020204" pitchFamily="34" charset="0"/>
                        </a:rPr>
                        <a:t>9.183</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it-IT" sz="12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c.a. 4.590 persone</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it-IT"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Incendi di interfaccia</a:t>
                      </a:r>
                      <a:endParaRPr kumimoji="0" lang="it-IT" sz="12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endParaRP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61230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lang="it-IT" sz="1200" b="1" kern="1200" dirty="0" smtClean="0">
                          <a:solidFill>
                            <a:schemeClr val="tx1"/>
                          </a:solidFill>
                          <a:latin typeface="Arial" panose="020B0604020202020204" pitchFamily="34" charset="0"/>
                          <a:ea typeface="+mn-ea"/>
                          <a:cs typeface="Arial" panose="020B0604020202020204" pitchFamily="34" charset="0"/>
                        </a:rPr>
                        <a:t>Parco</a:t>
                      </a:r>
                      <a:r>
                        <a:rPr lang="it-IT" sz="1200" b="1" kern="1200" baseline="0" dirty="0" smtClean="0">
                          <a:solidFill>
                            <a:schemeClr val="tx1"/>
                          </a:solidFill>
                          <a:latin typeface="Arial" panose="020B0604020202020204" pitchFamily="34" charset="0"/>
                          <a:ea typeface="+mn-ea"/>
                          <a:cs typeface="Arial" panose="020B0604020202020204" pitchFamily="34" charset="0"/>
                        </a:rPr>
                        <a:t> delle acque</a:t>
                      </a:r>
                    </a:p>
                    <a:p>
                      <a:pPr marL="0" marR="0" lvl="0" indent="0" algn="l" defTabSz="914400" rtl="0" eaLnBrk="1" fontAlgn="base" latinLnBrk="0" hangingPunct="1">
                        <a:lnSpc>
                          <a:spcPct val="100000"/>
                        </a:lnSpc>
                        <a:spcBef>
                          <a:spcPts val="0"/>
                        </a:spcBef>
                        <a:spcAft>
                          <a:spcPts val="0"/>
                        </a:spcAft>
                        <a:buClrTx/>
                        <a:buSzTx/>
                        <a:buFontTx/>
                        <a:buNone/>
                        <a:tabLst/>
                      </a:pPr>
                      <a:r>
                        <a:rPr lang="it-IT" sz="1200" b="0" kern="1200" baseline="0" dirty="0" smtClean="0">
                          <a:solidFill>
                            <a:schemeClr val="tx1"/>
                          </a:solidFill>
                          <a:latin typeface="Arial" panose="020B0604020202020204" pitchFamily="34" charset="0"/>
                          <a:ea typeface="+mn-ea"/>
                          <a:cs typeface="Arial" panose="020B0604020202020204" pitchFamily="34" charset="0"/>
                        </a:rPr>
                        <a:t>Via A. Gramsci</a:t>
                      </a:r>
                      <a:endParaRPr lang="it-IT" sz="1200" b="0" kern="1200" dirty="0" smtClean="0">
                        <a:solidFill>
                          <a:schemeClr val="tx1"/>
                        </a:solidFill>
                        <a:latin typeface="Arial" panose="020B0604020202020204" pitchFamily="34" charset="0"/>
                        <a:ea typeface="+mn-ea"/>
                        <a:cs typeface="Arial" panose="020B0604020202020204" pitchFamily="34" charset="0"/>
                      </a:endParaRP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it-IT" sz="1200" b="0" i="0" u="none" strike="noStrike" kern="1200" cap="none" normalizeH="0" baseline="0" dirty="0" smtClean="0">
                          <a:ln>
                            <a:noFill/>
                          </a:ln>
                          <a:solidFill>
                            <a:srgbClr val="000000"/>
                          </a:solidFill>
                          <a:effectLst/>
                          <a:latin typeface="Arial" panose="020B0604020202020204" pitchFamily="34" charset="0"/>
                          <a:ea typeface="+mn-ea"/>
                          <a:cs typeface="Arial" panose="020B0604020202020204" pitchFamily="34" charset="0"/>
                        </a:rPr>
                        <a:t>42.316</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it-IT" sz="12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c.a. 21.100 persone</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it-IT" sz="12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Sismico, vulcanico</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61230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lang="it-IT" sz="1200" b="1" kern="1200" dirty="0" smtClean="0">
                          <a:solidFill>
                            <a:schemeClr val="tx1"/>
                          </a:solidFill>
                          <a:effectLst/>
                          <a:latin typeface="Arial" panose="020B0604020202020204" pitchFamily="34" charset="0"/>
                          <a:ea typeface="+mn-ea"/>
                          <a:cs typeface="Arial" panose="020B0604020202020204" pitchFamily="34" charset="0"/>
                        </a:rPr>
                        <a:t>Sede ENAM</a:t>
                      </a:r>
                      <a:r>
                        <a:rPr lang="it-IT" sz="1200" b="1" kern="1200" baseline="0" dirty="0" smtClean="0">
                          <a:solidFill>
                            <a:schemeClr val="tx1"/>
                          </a:solidFill>
                          <a:effectLst/>
                          <a:latin typeface="Arial" panose="020B0604020202020204" pitchFamily="34" charset="0"/>
                          <a:ea typeface="+mn-ea"/>
                          <a:cs typeface="Arial" panose="020B0604020202020204" pitchFamily="34" charset="0"/>
                        </a:rPr>
                        <a:t> – Raccolta rifiuti urbani</a:t>
                      </a:r>
                    </a:p>
                    <a:p>
                      <a:pPr marL="0" marR="0" lvl="0" indent="0" algn="l" defTabSz="914400" rtl="0" eaLnBrk="1" fontAlgn="base" latinLnBrk="0" hangingPunct="1">
                        <a:lnSpc>
                          <a:spcPct val="100000"/>
                        </a:lnSpc>
                        <a:spcBef>
                          <a:spcPts val="0"/>
                        </a:spcBef>
                        <a:spcAft>
                          <a:spcPts val="0"/>
                        </a:spcAft>
                        <a:buClrTx/>
                        <a:buSzTx/>
                        <a:buFontTx/>
                        <a:buNone/>
                        <a:tabLst/>
                      </a:pPr>
                      <a:r>
                        <a:rPr lang="it-IT" sz="1200" kern="1200" dirty="0" smtClean="0">
                          <a:solidFill>
                            <a:schemeClr val="tx1"/>
                          </a:solidFill>
                          <a:effectLst/>
                          <a:latin typeface="Arial" panose="020B0604020202020204" pitchFamily="34" charset="0"/>
                          <a:ea typeface="+mn-ea"/>
                          <a:cs typeface="Arial" panose="020B0604020202020204" pitchFamily="34" charset="0"/>
                        </a:rPr>
                        <a:t>Via delle Puglie</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lang="it-IT" sz="1200" kern="1200" dirty="0" smtClean="0">
                          <a:solidFill>
                            <a:schemeClr val="tx1"/>
                          </a:solidFill>
                          <a:effectLst/>
                          <a:latin typeface="Arial" panose="020B0604020202020204" pitchFamily="34" charset="0"/>
                          <a:ea typeface="+mn-ea"/>
                          <a:cs typeface="Arial" panose="020B0604020202020204" pitchFamily="34" charset="0"/>
                        </a:rPr>
                        <a:t>16.819</a:t>
                      </a:r>
                      <a:endParaRPr lang="it-IT" sz="1200" kern="1200" dirty="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it-IT" sz="1200" b="0" i="0" u="none" strike="noStrike" cap="none" normalizeH="0" baseline="0" dirty="0" err="1" smtClean="0">
                          <a:ln>
                            <a:noFill/>
                          </a:ln>
                          <a:solidFill>
                            <a:srgbClr val="000000"/>
                          </a:solidFill>
                          <a:effectLst/>
                          <a:latin typeface="Arial" panose="020B0604020202020204" pitchFamily="34" charset="0"/>
                          <a:cs typeface="Arial" panose="020B0604020202020204" pitchFamily="34" charset="0"/>
                        </a:rPr>
                        <a:t>c.a</a:t>
                      </a:r>
                      <a:r>
                        <a:rPr kumimoji="0" lang="it-IT" sz="12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  8.400 persone</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it-IT" sz="12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Sismico, vulcanico</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502874">
                <a:tc>
                  <a:txBody>
                    <a:bodyPr/>
                    <a:lstStyle/>
                    <a:p>
                      <a:pPr>
                        <a:lnSpc>
                          <a:spcPct val="100000"/>
                        </a:lnSpc>
                        <a:spcBef>
                          <a:spcPts val="0"/>
                        </a:spcBef>
                        <a:spcAft>
                          <a:spcPts val="0"/>
                        </a:spcAft>
                      </a:pPr>
                      <a:r>
                        <a:rPr lang="it-IT" sz="1200" b="1" kern="1200" dirty="0" smtClean="0">
                          <a:solidFill>
                            <a:schemeClr val="tx1"/>
                          </a:solidFill>
                          <a:effectLst/>
                          <a:latin typeface="Arial" panose="020B0604020202020204" pitchFamily="34" charset="0"/>
                          <a:ea typeface="+mn-ea"/>
                          <a:cs typeface="Arial" panose="020B0604020202020204" pitchFamily="34" charset="0"/>
                        </a:rPr>
                        <a:t>Palazzetto dello Sport “</a:t>
                      </a:r>
                      <a:r>
                        <a:rPr lang="it-IT" sz="1200" b="1" kern="1200" dirty="0" err="1" smtClean="0">
                          <a:solidFill>
                            <a:schemeClr val="tx1"/>
                          </a:solidFill>
                          <a:effectLst/>
                          <a:latin typeface="Arial" panose="020B0604020202020204" pitchFamily="34" charset="0"/>
                          <a:ea typeface="+mn-ea"/>
                          <a:cs typeface="Arial" panose="020B0604020202020204" pitchFamily="34" charset="0"/>
                        </a:rPr>
                        <a:t>Paciano</a:t>
                      </a:r>
                      <a:r>
                        <a:rPr lang="it-IT" sz="1200" b="1" kern="1200" dirty="0" smtClean="0">
                          <a:solidFill>
                            <a:schemeClr val="tx1"/>
                          </a:solidFill>
                          <a:effectLst/>
                          <a:latin typeface="Arial" panose="020B0604020202020204" pitchFamily="34" charset="0"/>
                          <a:ea typeface="+mn-ea"/>
                          <a:cs typeface="Arial" panose="020B0604020202020204" pitchFamily="34" charset="0"/>
                        </a:rPr>
                        <a:t>”</a:t>
                      </a:r>
                      <a:endParaRPr lang="it-IT" sz="1200" kern="1200" dirty="0" smtClean="0">
                        <a:solidFill>
                          <a:schemeClr val="tx1"/>
                        </a:solidFill>
                        <a:effectLst/>
                        <a:latin typeface="Arial" panose="020B0604020202020204" pitchFamily="34" charset="0"/>
                        <a:ea typeface="+mn-ea"/>
                        <a:cs typeface="Arial" panose="020B0604020202020204" pitchFamily="34" charset="0"/>
                      </a:endParaRPr>
                    </a:p>
                    <a:p>
                      <a:pPr>
                        <a:lnSpc>
                          <a:spcPct val="100000"/>
                        </a:lnSpc>
                        <a:spcBef>
                          <a:spcPts val="0"/>
                        </a:spcBef>
                        <a:spcAft>
                          <a:spcPts val="0"/>
                        </a:spcAft>
                      </a:pPr>
                      <a:r>
                        <a:rPr lang="it-IT" sz="1200" kern="1200" dirty="0" smtClean="0">
                          <a:solidFill>
                            <a:schemeClr val="tx1"/>
                          </a:solidFill>
                          <a:effectLst/>
                          <a:latin typeface="Arial" panose="020B0604020202020204" pitchFamily="34" charset="0"/>
                          <a:ea typeface="+mn-ea"/>
                          <a:cs typeface="Arial" panose="020B0604020202020204" pitchFamily="34" charset="0"/>
                        </a:rPr>
                        <a:t>Via San Pietro</a:t>
                      </a:r>
                      <a:endParaRPr lang="it-IT" sz="1200" b="0" kern="1200" dirty="0" smtClean="0">
                        <a:solidFill>
                          <a:schemeClr val="tx1"/>
                        </a:solidFill>
                        <a:latin typeface="Arial" panose="020B0604020202020204" pitchFamily="34" charset="0"/>
                        <a:ea typeface="+mn-ea"/>
                        <a:cs typeface="Arial" panose="020B0604020202020204" pitchFamily="34" charset="0"/>
                      </a:endParaRP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algn="l">
                        <a:lnSpc>
                          <a:spcPct val="100000"/>
                        </a:lnSpc>
                        <a:spcBef>
                          <a:spcPts val="0"/>
                        </a:spcBef>
                        <a:spcAft>
                          <a:spcPts val="0"/>
                        </a:spcAft>
                      </a:pPr>
                      <a:r>
                        <a:rPr lang="it-IT" sz="1200" dirty="0" smtClean="0">
                          <a:effectLst/>
                          <a:latin typeface="Arial" panose="020B0604020202020204" pitchFamily="34" charset="0"/>
                          <a:ea typeface="Calibri"/>
                          <a:cs typeface="Arial" panose="020B0604020202020204" pitchFamily="34" charset="0"/>
                        </a:rPr>
                        <a:t>1.670</a:t>
                      </a:r>
                      <a:endParaRPr lang="it-IT" sz="1200" dirty="0">
                        <a:effectLst/>
                        <a:latin typeface="Arial" panose="020B0604020202020204" pitchFamily="34" charset="0"/>
                        <a:ea typeface="Calibri"/>
                        <a:cs typeface="Arial" panose="020B060402020202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it-IT" sz="1200" b="0" i="0" u="none" strike="noStrike" cap="none" normalizeH="0" baseline="0" dirty="0" err="1" smtClean="0">
                          <a:ln>
                            <a:noFill/>
                          </a:ln>
                          <a:solidFill>
                            <a:srgbClr val="000000"/>
                          </a:solidFill>
                          <a:effectLst/>
                          <a:latin typeface="Arial" panose="020B0604020202020204" pitchFamily="34" charset="0"/>
                          <a:cs typeface="Arial" panose="020B0604020202020204" pitchFamily="34" charset="0"/>
                        </a:rPr>
                        <a:t>c.a</a:t>
                      </a:r>
                      <a:r>
                        <a:rPr kumimoji="0" lang="it-IT" sz="12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 830 persone</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it-IT" sz="12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Idrogeologico</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437361">
                <a:tc>
                  <a:txBody>
                    <a:bodyPr/>
                    <a:lstStyle/>
                    <a:p>
                      <a:pPr>
                        <a:lnSpc>
                          <a:spcPct val="100000"/>
                        </a:lnSpc>
                        <a:spcBef>
                          <a:spcPts val="0"/>
                        </a:spcBef>
                        <a:spcAft>
                          <a:spcPts val="0"/>
                        </a:spcAft>
                      </a:pPr>
                      <a:r>
                        <a:rPr lang="it-IT" sz="1200" b="1" kern="1200" dirty="0" smtClean="0">
                          <a:solidFill>
                            <a:schemeClr val="tx1"/>
                          </a:solidFill>
                          <a:effectLst/>
                          <a:latin typeface="Arial" panose="020B0604020202020204" pitchFamily="34" charset="0"/>
                          <a:ea typeface="+mn-ea"/>
                          <a:cs typeface="Arial" panose="020B0604020202020204" pitchFamily="34" charset="0"/>
                        </a:rPr>
                        <a:t>Area Mercato</a:t>
                      </a:r>
                    </a:p>
                    <a:p>
                      <a:pPr>
                        <a:lnSpc>
                          <a:spcPct val="100000"/>
                        </a:lnSpc>
                        <a:spcBef>
                          <a:spcPts val="0"/>
                        </a:spcBef>
                        <a:spcAft>
                          <a:spcPts val="0"/>
                        </a:spcAft>
                      </a:pPr>
                      <a:r>
                        <a:rPr lang="it-IT" sz="1200" b="0" kern="1200" dirty="0" smtClean="0">
                          <a:solidFill>
                            <a:schemeClr val="tx1"/>
                          </a:solidFill>
                          <a:effectLst/>
                          <a:latin typeface="Arial" panose="020B0604020202020204" pitchFamily="34" charset="0"/>
                          <a:ea typeface="+mn-ea"/>
                          <a:cs typeface="Arial" panose="020B0604020202020204" pitchFamily="34" charset="0"/>
                        </a:rPr>
                        <a:t>Via </a:t>
                      </a:r>
                      <a:r>
                        <a:rPr lang="it-IT" sz="1200" b="0" kern="1200" dirty="0" err="1" smtClean="0">
                          <a:solidFill>
                            <a:schemeClr val="tx1"/>
                          </a:solidFill>
                          <a:effectLst/>
                          <a:latin typeface="Arial" panose="020B0604020202020204" pitchFamily="34" charset="0"/>
                          <a:ea typeface="+mn-ea"/>
                          <a:cs typeface="Arial" panose="020B0604020202020204" pitchFamily="34" charset="0"/>
                        </a:rPr>
                        <a:t>Miccoli</a:t>
                      </a:r>
                      <a:endParaRPr lang="it-IT" sz="1200" b="0" kern="1200" dirty="0" smtClean="0">
                        <a:solidFill>
                          <a:schemeClr val="tx1"/>
                        </a:solidFill>
                        <a:latin typeface="Arial" panose="020B0604020202020204" pitchFamily="34" charset="0"/>
                        <a:ea typeface="+mn-ea"/>
                        <a:cs typeface="Arial" panose="020B0604020202020204" pitchFamily="34" charset="0"/>
                      </a:endParaRP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algn="l">
                        <a:lnSpc>
                          <a:spcPct val="100000"/>
                        </a:lnSpc>
                        <a:spcBef>
                          <a:spcPts val="0"/>
                        </a:spcBef>
                        <a:spcAft>
                          <a:spcPts val="0"/>
                        </a:spcAft>
                      </a:pPr>
                      <a:r>
                        <a:rPr lang="it-IT" sz="1200" dirty="0" smtClean="0">
                          <a:effectLst/>
                          <a:latin typeface="Arial" panose="020B0604020202020204" pitchFamily="34" charset="0"/>
                          <a:ea typeface="Calibri"/>
                          <a:cs typeface="Arial" panose="020B0604020202020204" pitchFamily="34" charset="0"/>
                        </a:rPr>
                        <a:t>621</a:t>
                      </a:r>
                      <a:endParaRPr lang="it-IT" sz="1200" dirty="0">
                        <a:effectLst/>
                        <a:latin typeface="Arial" panose="020B0604020202020204" pitchFamily="34" charset="0"/>
                        <a:ea typeface="Calibri"/>
                        <a:cs typeface="Arial" panose="020B060402020202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it-IT" sz="12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c.a. 300 persone</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it-IT" sz="12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Sismico, vulcanico, incendi interfaccia</a:t>
                      </a:r>
                    </a:p>
                  </a:txBody>
                  <a:tcPr marL="91438" marR="91438" marT="45721" marB="4572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bl>
          </a:graphicData>
        </a:graphic>
      </p:graphicFrame>
    </p:spTree>
    <p:extLst>
      <p:ext uri="{BB962C8B-B14F-4D97-AF65-F5344CB8AC3E}">
        <p14:creationId xmlns:p14="http://schemas.microsoft.com/office/powerpoint/2010/main" val="42741741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23</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Rettangolo 5"/>
          <p:cNvSpPr>
            <a:spLocks noChangeArrowheads="1"/>
          </p:cNvSpPr>
          <p:nvPr/>
        </p:nvSpPr>
        <p:spPr bwMode="auto">
          <a:xfrm>
            <a:off x="250825" y="1125538"/>
            <a:ext cx="8642350" cy="860425"/>
          </a:xfrm>
          <a:prstGeom prst="rect">
            <a:avLst/>
          </a:prstGeom>
          <a:noFill/>
          <a:ln w="9525">
            <a:noFill/>
            <a:miter lim="800000"/>
            <a:headEnd/>
            <a:tailEnd/>
          </a:ln>
        </p:spPr>
        <p:txBody>
          <a:bodyPr>
            <a:spAutoFit/>
          </a:bodyPr>
          <a:lstStyle/>
          <a:p>
            <a:pPr>
              <a:spcBef>
                <a:spcPts val="600"/>
              </a:spcBef>
              <a:spcAft>
                <a:spcPts val="600"/>
              </a:spcAft>
              <a:defRPr/>
            </a:pPr>
            <a:r>
              <a:rPr lang="it-IT" sz="2000" b="1" dirty="0">
                <a:ea typeface="Calibri" pitchFamily="34" charset="0"/>
                <a:cs typeface="Arial" charset="0"/>
              </a:rPr>
              <a:t>A - PARTE GENERALE </a:t>
            </a:r>
          </a:p>
          <a:p>
            <a:pPr lvl="1">
              <a:spcBef>
                <a:spcPts val="600"/>
              </a:spcBef>
              <a:spcAft>
                <a:spcPts val="600"/>
              </a:spcAft>
              <a:defRPr/>
            </a:pPr>
            <a:r>
              <a:rPr lang="it-IT" sz="2000" b="1" dirty="0">
                <a:ea typeface="Calibri" pitchFamily="34" charset="0"/>
                <a:cs typeface="Arial" charset="0"/>
              </a:rPr>
              <a:t>A.3.1 </a:t>
            </a:r>
            <a:r>
              <a:rPr lang="it-IT" sz="2000" b="1" dirty="0">
                <a:solidFill>
                  <a:srgbClr val="00B050"/>
                </a:solidFill>
                <a:ea typeface="Calibri" pitchFamily="34" charset="0"/>
                <a:cs typeface="Arial" charset="0"/>
              </a:rPr>
              <a:t>– </a:t>
            </a:r>
            <a:r>
              <a:rPr lang="it-IT" sz="2000" b="1" dirty="0">
                <a:solidFill>
                  <a:srgbClr val="00B050"/>
                </a:solidFill>
                <a:effectLst>
                  <a:outerShdw blurRad="38100" dist="38100" dir="2700000" algn="tl">
                    <a:srgbClr val="000000">
                      <a:alpha val="43137"/>
                    </a:srgbClr>
                  </a:outerShdw>
                </a:effectLst>
                <a:ea typeface="Calibri" pitchFamily="34" charset="0"/>
                <a:cs typeface="Arial" charset="0"/>
              </a:rPr>
              <a:t>AREE </a:t>
            </a:r>
            <a:r>
              <a:rPr lang="it-IT" sz="2000" b="1" dirty="0" err="1">
                <a:solidFill>
                  <a:srgbClr val="00B050"/>
                </a:solidFill>
                <a:effectLst>
                  <a:outerShdw blurRad="38100" dist="38100" dir="2700000" algn="tl">
                    <a:srgbClr val="000000">
                      <a:alpha val="43137"/>
                    </a:srgbClr>
                  </a:outerShdw>
                </a:effectLst>
                <a:ea typeface="Calibri" pitchFamily="34" charset="0"/>
                <a:cs typeface="Arial" charset="0"/>
              </a:rPr>
              <a:t>DI</a:t>
            </a:r>
            <a:r>
              <a:rPr lang="it-IT" sz="2000" b="1" dirty="0">
                <a:solidFill>
                  <a:srgbClr val="00B050"/>
                </a:solidFill>
                <a:effectLst>
                  <a:outerShdw blurRad="38100" dist="38100" dir="2700000" algn="tl">
                    <a:srgbClr val="000000">
                      <a:alpha val="43137"/>
                    </a:srgbClr>
                  </a:outerShdw>
                </a:effectLst>
                <a:ea typeface="Calibri" pitchFamily="34" charset="0"/>
                <a:cs typeface="Arial" charset="0"/>
              </a:rPr>
              <a:t> </a:t>
            </a:r>
            <a:r>
              <a:rPr lang="it-IT" sz="2000" b="1" dirty="0" smtClean="0">
                <a:solidFill>
                  <a:srgbClr val="00B050"/>
                </a:solidFill>
                <a:effectLst>
                  <a:outerShdw blurRad="38100" dist="38100" dir="2700000" algn="tl">
                    <a:srgbClr val="000000">
                      <a:alpha val="43137"/>
                    </a:srgbClr>
                  </a:outerShdw>
                </a:effectLst>
                <a:ea typeface="Calibri" pitchFamily="34" charset="0"/>
                <a:cs typeface="Arial" charset="0"/>
              </a:rPr>
              <a:t>ATTESA   (2/</a:t>
            </a:r>
            <a:r>
              <a:rPr lang="it-IT" sz="2000" b="1" dirty="0" err="1" smtClean="0">
                <a:solidFill>
                  <a:srgbClr val="00B050"/>
                </a:solidFill>
                <a:effectLst>
                  <a:outerShdw blurRad="38100" dist="38100" dir="2700000" algn="tl">
                    <a:srgbClr val="000000">
                      <a:alpha val="43137"/>
                    </a:srgbClr>
                  </a:outerShdw>
                </a:effectLst>
                <a:ea typeface="Calibri" pitchFamily="34" charset="0"/>
                <a:cs typeface="Arial" charset="0"/>
              </a:rPr>
              <a:t>2</a:t>
            </a:r>
            <a:r>
              <a:rPr lang="it-IT" sz="2000" b="1" dirty="0" smtClean="0">
                <a:solidFill>
                  <a:srgbClr val="00B050"/>
                </a:solidFill>
                <a:effectLst>
                  <a:outerShdw blurRad="38100" dist="38100" dir="2700000" algn="tl">
                    <a:srgbClr val="000000">
                      <a:alpha val="43137"/>
                    </a:srgbClr>
                  </a:outerShdw>
                </a:effectLst>
                <a:ea typeface="Calibri" pitchFamily="34" charset="0"/>
                <a:cs typeface="Arial" charset="0"/>
              </a:rPr>
              <a:t>) </a:t>
            </a:r>
            <a:endParaRPr lang="it-IT" sz="2000" b="1" dirty="0">
              <a:solidFill>
                <a:srgbClr val="00B050"/>
              </a:solidFill>
              <a:effectLst>
                <a:outerShdw blurRad="38100" dist="38100" dir="2700000" algn="tl">
                  <a:srgbClr val="000000">
                    <a:alpha val="43137"/>
                  </a:srgbClr>
                </a:outerShdw>
              </a:effectLst>
              <a:ea typeface="Calibri" pitchFamily="34" charset="0"/>
              <a:cs typeface="Arial" charset="0"/>
            </a:endParaRPr>
          </a:p>
        </p:txBody>
      </p:sp>
      <p:pic>
        <p:nvPicPr>
          <p:cNvPr id="13" name="Immagine 12" descr="aree attesa.JPG"/>
          <p:cNvPicPr>
            <a:picLocks noChangeAspect="1"/>
          </p:cNvPicPr>
          <p:nvPr/>
        </p:nvPicPr>
        <p:blipFill>
          <a:blip r:embed="rId7" cstate="print"/>
          <a:stretch>
            <a:fillRect/>
          </a:stretch>
        </p:blipFill>
        <p:spPr>
          <a:xfrm>
            <a:off x="251520" y="1844824"/>
            <a:ext cx="8593998" cy="4320480"/>
          </a:xfrm>
          <a:prstGeom prst="rect">
            <a:avLst/>
          </a:prstGeom>
        </p:spPr>
      </p:pic>
    </p:spTree>
    <p:extLst>
      <p:ext uri="{BB962C8B-B14F-4D97-AF65-F5344CB8AC3E}">
        <p14:creationId xmlns:p14="http://schemas.microsoft.com/office/powerpoint/2010/main" val="1698371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24</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Rettangolo 5"/>
          <p:cNvSpPr>
            <a:spLocks noChangeArrowheads="1"/>
          </p:cNvSpPr>
          <p:nvPr/>
        </p:nvSpPr>
        <p:spPr bwMode="auto">
          <a:xfrm>
            <a:off x="250825" y="1125538"/>
            <a:ext cx="8642350" cy="860425"/>
          </a:xfrm>
          <a:prstGeom prst="rect">
            <a:avLst/>
          </a:prstGeom>
          <a:noFill/>
          <a:ln w="9525">
            <a:noFill/>
            <a:miter lim="800000"/>
            <a:headEnd/>
            <a:tailEnd/>
          </a:ln>
        </p:spPr>
        <p:txBody>
          <a:bodyPr>
            <a:spAutoFit/>
          </a:bodyPr>
          <a:lstStyle/>
          <a:p>
            <a:pPr>
              <a:spcBef>
                <a:spcPts val="600"/>
              </a:spcBef>
              <a:spcAft>
                <a:spcPts val="600"/>
              </a:spcAft>
              <a:defRPr/>
            </a:pPr>
            <a:r>
              <a:rPr lang="it-IT" sz="2000" b="1" dirty="0">
                <a:ea typeface="Calibri" pitchFamily="34" charset="0"/>
                <a:cs typeface="Arial" charset="0"/>
              </a:rPr>
              <a:t>A - PARTE GENERALE </a:t>
            </a:r>
          </a:p>
          <a:p>
            <a:pPr lvl="1">
              <a:spcBef>
                <a:spcPts val="600"/>
              </a:spcBef>
              <a:spcAft>
                <a:spcPts val="600"/>
              </a:spcAft>
              <a:defRPr/>
            </a:pPr>
            <a:r>
              <a:rPr lang="it-IT" sz="2000" b="1" dirty="0">
                <a:ea typeface="Calibri" pitchFamily="34" charset="0"/>
                <a:cs typeface="Arial" charset="0"/>
              </a:rPr>
              <a:t>A.3.1 – </a:t>
            </a:r>
            <a:r>
              <a:rPr lang="it-IT" sz="2000" b="1" dirty="0">
                <a:solidFill>
                  <a:srgbClr val="FF0000"/>
                </a:solidFill>
                <a:effectLst>
                  <a:outerShdw blurRad="38100" dist="38100" dir="2700000" algn="tl">
                    <a:srgbClr val="000000">
                      <a:alpha val="43137"/>
                    </a:srgbClr>
                  </a:outerShdw>
                </a:effectLst>
                <a:ea typeface="Calibri" pitchFamily="34" charset="0"/>
                <a:cs typeface="Arial" charset="0"/>
              </a:rPr>
              <a:t>AREE </a:t>
            </a:r>
            <a:r>
              <a:rPr lang="it-IT" sz="2000" b="1" dirty="0" err="1">
                <a:solidFill>
                  <a:srgbClr val="FF0000"/>
                </a:solidFill>
                <a:effectLst>
                  <a:outerShdw blurRad="38100" dist="38100" dir="2700000" algn="tl">
                    <a:srgbClr val="000000">
                      <a:alpha val="43137"/>
                    </a:srgbClr>
                  </a:outerShdw>
                </a:effectLst>
                <a:ea typeface="Calibri" pitchFamily="34" charset="0"/>
                <a:cs typeface="Arial" charset="0"/>
              </a:rPr>
              <a:t>DI</a:t>
            </a:r>
            <a:r>
              <a:rPr lang="it-IT" sz="2000" b="1" dirty="0">
                <a:solidFill>
                  <a:srgbClr val="FF0000"/>
                </a:solidFill>
                <a:effectLst>
                  <a:outerShdw blurRad="38100" dist="38100" dir="2700000" algn="tl">
                    <a:srgbClr val="000000">
                      <a:alpha val="43137"/>
                    </a:srgbClr>
                  </a:outerShdw>
                </a:effectLst>
                <a:ea typeface="Calibri" pitchFamily="34" charset="0"/>
                <a:cs typeface="Arial" charset="0"/>
              </a:rPr>
              <a:t> </a:t>
            </a:r>
            <a:r>
              <a:rPr lang="it-IT" sz="2000" b="1" dirty="0" smtClean="0">
                <a:solidFill>
                  <a:srgbClr val="FF0000"/>
                </a:solidFill>
                <a:effectLst>
                  <a:outerShdw blurRad="38100" dist="38100" dir="2700000" algn="tl">
                    <a:srgbClr val="000000">
                      <a:alpha val="43137"/>
                    </a:srgbClr>
                  </a:outerShdw>
                </a:effectLst>
                <a:ea typeface="Calibri" pitchFamily="34" charset="0"/>
                <a:cs typeface="Arial" charset="0"/>
              </a:rPr>
              <a:t>RICOVERO   (1/2)</a:t>
            </a:r>
            <a:r>
              <a:rPr lang="it-IT" sz="2000" b="1" dirty="0" smtClean="0">
                <a:effectLst>
                  <a:outerShdw blurRad="38100" dist="38100" dir="2700000" algn="tl">
                    <a:srgbClr val="000000">
                      <a:alpha val="43137"/>
                    </a:srgbClr>
                  </a:outerShdw>
                </a:effectLst>
                <a:ea typeface="Calibri" pitchFamily="34" charset="0"/>
                <a:cs typeface="Arial" charset="0"/>
              </a:rPr>
              <a:t> </a:t>
            </a:r>
            <a:endParaRPr lang="it-IT" sz="2000" b="1" dirty="0">
              <a:effectLst>
                <a:outerShdw blurRad="38100" dist="38100" dir="2700000" algn="tl">
                  <a:srgbClr val="000000">
                    <a:alpha val="43137"/>
                  </a:srgbClr>
                </a:outerShdw>
              </a:effectLst>
              <a:ea typeface="Calibri" pitchFamily="34" charset="0"/>
              <a:cs typeface="Arial" charset="0"/>
            </a:endParaRPr>
          </a:p>
        </p:txBody>
      </p:sp>
      <p:graphicFrame>
        <p:nvGraphicFramePr>
          <p:cNvPr id="13" name="Group 53"/>
          <p:cNvGraphicFramePr>
            <a:graphicFrameLocks noGrp="1"/>
          </p:cNvGraphicFramePr>
          <p:nvPr>
            <p:extLst>
              <p:ext uri="{D42A27DB-BD31-4B8C-83A1-F6EECF244321}">
                <p14:modId xmlns:p14="http://schemas.microsoft.com/office/powerpoint/2010/main" val="1602007489"/>
              </p:ext>
            </p:extLst>
          </p:nvPr>
        </p:nvGraphicFramePr>
        <p:xfrm>
          <a:off x="250825" y="2106494"/>
          <a:ext cx="8640763" cy="4070497"/>
        </p:xfrm>
        <a:graphic>
          <a:graphicData uri="http://schemas.openxmlformats.org/drawingml/2006/table">
            <a:tbl>
              <a:tblPr/>
              <a:tblGrid>
                <a:gridCol w="2425478"/>
                <a:gridCol w="1606878"/>
                <a:gridCol w="2016178"/>
                <a:gridCol w="2592229"/>
              </a:tblGrid>
              <a:tr h="41322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1" i="0" u="none" strike="noStrike" cap="none" normalizeH="0" baseline="0" dirty="0" smtClean="0">
                          <a:ln>
                            <a:noFill/>
                          </a:ln>
                          <a:solidFill>
                            <a:srgbClr val="FFFFFF"/>
                          </a:solidFill>
                          <a:effectLst/>
                          <a:latin typeface="Arial" charset="0"/>
                        </a:rPr>
                        <a:t>Area</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5D87A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200" b="1" i="0" u="none" strike="noStrike" cap="none" normalizeH="0" baseline="0" dirty="0" smtClean="0">
                          <a:ln>
                            <a:noFill/>
                          </a:ln>
                          <a:solidFill>
                            <a:srgbClr val="FFFFFF"/>
                          </a:solidFill>
                          <a:effectLst/>
                          <a:latin typeface="Arial" charset="0"/>
                        </a:rPr>
                        <a:t>Estensione (m</a:t>
                      </a:r>
                      <a:r>
                        <a:rPr kumimoji="0" lang="it-IT" sz="1200" b="1" i="0" u="none" strike="noStrike" cap="none" normalizeH="0" baseline="30000" dirty="0" smtClean="0">
                          <a:ln>
                            <a:noFill/>
                          </a:ln>
                          <a:solidFill>
                            <a:srgbClr val="FFFFFF"/>
                          </a:solidFill>
                          <a:effectLst/>
                          <a:latin typeface="Arial" charset="0"/>
                        </a:rPr>
                        <a:t>2</a:t>
                      </a:r>
                      <a:r>
                        <a:rPr kumimoji="0" lang="it-IT" sz="1200" b="1" i="0" u="none" strike="noStrike" cap="none" normalizeH="0" baseline="0" dirty="0" smtClean="0">
                          <a:ln>
                            <a:noFill/>
                          </a:ln>
                          <a:solidFill>
                            <a:srgbClr val="FFFFFF"/>
                          </a:solidFill>
                          <a:effectLst/>
                          <a:latin typeface="Arial" charset="0"/>
                        </a:rPr>
                        <a:t>)</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5D87A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200" b="1" i="0" u="none" strike="noStrike" cap="none" normalizeH="0" baseline="0" dirty="0" err="1" smtClean="0">
                          <a:ln>
                            <a:noFill/>
                          </a:ln>
                          <a:solidFill>
                            <a:srgbClr val="FFFFFF"/>
                          </a:solidFill>
                          <a:effectLst/>
                          <a:latin typeface="Arial" charset="0"/>
                        </a:rPr>
                        <a:t>Max</a:t>
                      </a:r>
                      <a:r>
                        <a:rPr kumimoji="0" lang="it-IT" sz="1200" b="1" i="0" u="none" strike="noStrike" cap="none" normalizeH="0" baseline="0" dirty="0" smtClean="0">
                          <a:ln>
                            <a:noFill/>
                          </a:ln>
                          <a:solidFill>
                            <a:srgbClr val="FFFFFF"/>
                          </a:solidFill>
                          <a:effectLst/>
                          <a:latin typeface="Arial" charset="0"/>
                        </a:rPr>
                        <a:t> Ricettività*</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5D87A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200" b="1" i="0" u="none" strike="noStrike" cap="none" normalizeH="0" baseline="0" dirty="0" smtClean="0">
                          <a:ln>
                            <a:noFill/>
                          </a:ln>
                          <a:solidFill>
                            <a:srgbClr val="FFFFFF"/>
                          </a:solidFill>
                          <a:effectLst/>
                          <a:latin typeface="Arial" charset="0"/>
                        </a:rPr>
                        <a:t>Scenari di rischio</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5D87A1"/>
                    </a:solidFill>
                  </a:tcPr>
                </a:tc>
              </a:tr>
              <a:tr h="62506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it-IT" sz="1200" b="1" kern="1200" dirty="0" smtClean="0">
                          <a:solidFill>
                            <a:schemeClr val="tx1"/>
                          </a:solidFill>
                          <a:latin typeface="+mn-lt"/>
                          <a:ea typeface="+mn-ea"/>
                          <a:cs typeface="+mn-cs"/>
                        </a:rPr>
                        <a:t>ITIS </a:t>
                      </a:r>
                      <a:r>
                        <a:rPr lang="it-IT" sz="1200" b="1" kern="1200" dirty="0" err="1" smtClean="0">
                          <a:solidFill>
                            <a:schemeClr val="tx1"/>
                          </a:solidFill>
                          <a:latin typeface="+mn-lt"/>
                          <a:ea typeface="+mn-ea"/>
                          <a:cs typeface="+mn-cs"/>
                        </a:rPr>
                        <a:t>Barsanti</a:t>
                      </a:r>
                      <a:r>
                        <a:rPr lang="it-IT" sz="1200" b="1" kern="1200" baseline="0" dirty="0" smtClean="0">
                          <a:solidFill>
                            <a:schemeClr val="tx1"/>
                          </a:solidFill>
                          <a:latin typeface="+mn-lt"/>
                          <a:ea typeface="+mn-ea"/>
                          <a:cs typeface="+mn-cs"/>
                        </a:rPr>
                        <a:t> (palestra)</a:t>
                      </a:r>
                      <a:endParaRPr lang="it-IT" sz="1200" b="1" kern="1200" dirty="0" smtClean="0">
                        <a:solidFill>
                          <a:schemeClr val="tx1"/>
                        </a:solidFill>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lang="it-IT" sz="1200" b="0" kern="1200" dirty="0" smtClean="0">
                          <a:solidFill>
                            <a:schemeClr val="tx1"/>
                          </a:solidFill>
                          <a:latin typeface="+mn-lt"/>
                          <a:ea typeface="+mn-ea"/>
                          <a:cs typeface="+mn-cs"/>
                        </a:rPr>
                        <a:t>Via M. Leone</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0" i="0" u="none" strike="noStrike" cap="none" normalizeH="0" baseline="0" dirty="0" smtClean="0">
                          <a:ln>
                            <a:noFill/>
                          </a:ln>
                          <a:solidFill>
                            <a:srgbClr val="000000"/>
                          </a:solidFill>
                          <a:effectLst/>
                          <a:latin typeface="Arial" charset="0"/>
                        </a:rPr>
                        <a:t>5.500</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0" i="0" u="none" strike="noStrike" cap="none" normalizeH="0" baseline="0" dirty="0" smtClean="0">
                          <a:ln>
                            <a:noFill/>
                          </a:ln>
                          <a:solidFill>
                            <a:srgbClr val="000000"/>
                          </a:solidFill>
                          <a:effectLst/>
                          <a:latin typeface="Arial" charset="0"/>
                        </a:rPr>
                        <a:t>c.a. 1.100 persone</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0" i="0" u="none" strike="noStrike" cap="none" normalizeH="0" baseline="0" dirty="0" smtClean="0">
                          <a:ln>
                            <a:noFill/>
                          </a:ln>
                          <a:solidFill>
                            <a:schemeClr val="tx1"/>
                          </a:solidFill>
                          <a:effectLst/>
                          <a:latin typeface="Arial" charset="0"/>
                        </a:rPr>
                        <a:t>Sismico, vulcanico</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4121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it-IT" sz="1200" b="1" kern="1200" dirty="0" smtClean="0">
                          <a:solidFill>
                            <a:schemeClr val="tx1"/>
                          </a:solidFill>
                          <a:latin typeface="+mn-lt"/>
                          <a:ea typeface="+mn-ea"/>
                          <a:cs typeface="+mn-cs"/>
                        </a:rPr>
                        <a:t>Stadio</a:t>
                      </a:r>
                      <a:r>
                        <a:rPr lang="it-IT" sz="1200" b="1" kern="1200" baseline="0" dirty="0" smtClean="0">
                          <a:solidFill>
                            <a:schemeClr val="tx1"/>
                          </a:solidFill>
                          <a:latin typeface="+mn-lt"/>
                          <a:ea typeface="+mn-ea"/>
                          <a:cs typeface="+mn-cs"/>
                        </a:rPr>
                        <a:t> Ugo </a:t>
                      </a:r>
                      <a:r>
                        <a:rPr lang="it-IT" sz="1200" b="1" kern="1200" baseline="0" dirty="0" err="1" smtClean="0">
                          <a:solidFill>
                            <a:schemeClr val="tx1"/>
                          </a:solidFill>
                          <a:latin typeface="+mn-lt"/>
                          <a:ea typeface="+mn-ea"/>
                          <a:cs typeface="+mn-cs"/>
                        </a:rPr>
                        <a:t>Gobbato</a:t>
                      </a:r>
                      <a:endParaRPr lang="it-IT" sz="1200" b="1" kern="1200" dirty="0" smtClean="0">
                        <a:solidFill>
                          <a:schemeClr val="tx1"/>
                        </a:solidFill>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lang="it-IT" sz="1200" b="0" kern="1200" dirty="0" smtClean="0">
                          <a:solidFill>
                            <a:schemeClr val="tx1"/>
                          </a:solidFill>
                          <a:latin typeface="+mn-lt"/>
                          <a:ea typeface="+mn-ea"/>
                          <a:cs typeface="+mn-cs"/>
                        </a:rPr>
                        <a:t>Via U.</a:t>
                      </a:r>
                      <a:r>
                        <a:rPr lang="it-IT" sz="1200" b="0" kern="1200" baseline="0" dirty="0" smtClean="0">
                          <a:solidFill>
                            <a:schemeClr val="tx1"/>
                          </a:solidFill>
                          <a:latin typeface="+mn-lt"/>
                          <a:ea typeface="+mn-ea"/>
                          <a:cs typeface="+mn-cs"/>
                        </a:rPr>
                        <a:t> </a:t>
                      </a:r>
                      <a:r>
                        <a:rPr lang="it-IT" sz="1200" b="0" kern="1200" baseline="0" dirty="0" err="1" smtClean="0">
                          <a:solidFill>
                            <a:schemeClr val="tx1"/>
                          </a:solidFill>
                          <a:latin typeface="+mn-lt"/>
                          <a:ea typeface="+mn-ea"/>
                          <a:cs typeface="+mn-cs"/>
                        </a:rPr>
                        <a:t>Gobbato</a:t>
                      </a:r>
                      <a:r>
                        <a:rPr lang="it-IT" sz="1200" b="0" kern="1200" baseline="0" dirty="0" smtClean="0">
                          <a:solidFill>
                            <a:schemeClr val="tx1"/>
                          </a:solidFill>
                          <a:latin typeface="+mn-lt"/>
                          <a:ea typeface="+mn-ea"/>
                          <a:cs typeface="+mn-cs"/>
                        </a:rPr>
                        <a:t>, via Ravenna</a:t>
                      </a:r>
                      <a:endParaRPr lang="it-IT" sz="1200" b="0" kern="1200" dirty="0" smtClean="0">
                        <a:solidFill>
                          <a:schemeClr val="tx1"/>
                        </a:solidFill>
                        <a:latin typeface="+mn-lt"/>
                        <a:ea typeface="+mn-ea"/>
                        <a:cs typeface="+mn-cs"/>
                      </a:endParaRP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0" i="0" u="none" strike="noStrike" kern="1200" cap="none" normalizeH="0" baseline="0" dirty="0" smtClean="0">
                          <a:ln>
                            <a:noFill/>
                          </a:ln>
                          <a:solidFill>
                            <a:srgbClr val="000000"/>
                          </a:solidFill>
                          <a:effectLst/>
                          <a:latin typeface="Arial" charset="0"/>
                          <a:ea typeface="+mn-ea"/>
                          <a:cs typeface="+mn-cs"/>
                        </a:rPr>
                        <a:t>12.625</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0" i="0" u="none" strike="noStrike" cap="none" normalizeH="0" baseline="0" dirty="0" smtClean="0">
                          <a:ln>
                            <a:noFill/>
                          </a:ln>
                          <a:solidFill>
                            <a:srgbClr val="000000"/>
                          </a:solidFill>
                          <a:effectLst/>
                          <a:latin typeface="Arial" charset="0"/>
                        </a:rPr>
                        <a:t>c.a. 2.500 persone</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200" b="0" i="0" u="none" strike="noStrike" cap="none" normalizeH="0" baseline="0" dirty="0" smtClean="0">
                          <a:ln>
                            <a:noFill/>
                          </a:ln>
                          <a:solidFill>
                            <a:schemeClr val="tx1"/>
                          </a:solidFill>
                          <a:effectLst/>
                          <a:latin typeface="Arial" charset="0"/>
                        </a:rPr>
                        <a:t>Incendi Interfaccia, industriale</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9ED"/>
                    </a:solidFill>
                  </a:tcPr>
                </a:tc>
              </a:tr>
              <a:tr h="41214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it-IT" sz="1200" b="1" kern="1200" dirty="0" smtClean="0">
                          <a:solidFill>
                            <a:schemeClr val="tx1"/>
                          </a:solidFill>
                          <a:latin typeface="+mn-lt"/>
                          <a:ea typeface="+mn-ea"/>
                          <a:cs typeface="+mn-cs"/>
                        </a:rPr>
                        <a:t>Scuola</a:t>
                      </a:r>
                      <a:r>
                        <a:rPr lang="it-IT" sz="1200" b="1" kern="1200" baseline="0" dirty="0" smtClean="0">
                          <a:solidFill>
                            <a:schemeClr val="tx1"/>
                          </a:solidFill>
                          <a:latin typeface="+mn-lt"/>
                          <a:ea typeface="+mn-ea"/>
                          <a:cs typeface="+mn-cs"/>
                        </a:rPr>
                        <a:t> Don </a:t>
                      </a:r>
                      <a:r>
                        <a:rPr lang="it-IT" sz="1200" b="1" kern="1200" baseline="0" dirty="0" err="1" smtClean="0">
                          <a:solidFill>
                            <a:schemeClr val="tx1"/>
                          </a:solidFill>
                          <a:latin typeface="+mn-lt"/>
                          <a:ea typeface="+mn-ea"/>
                          <a:cs typeface="+mn-cs"/>
                        </a:rPr>
                        <a:t>Milani</a:t>
                      </a:r>
                      <a:endParaRPr lang="it-IT" sz="1200" b="1" kern="1200" baseline="0" dirty="0" smtClean="0">
                        <a:solidFill>
                          <a:schemeClr val="tx1"/>
                        </a:solidFill>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lang="it-IT" sz="1200" b="0" kern="1200" dirty="0" smtClean="0">
                          <a:solidFill>
                            <a:schemeClr val="tx1"/>
                          </a:solidFill>
                          <a:latin typeface="+mn-lt"/>
                          <a:ea typeface="+mn-ea"/>
                          <a:cs typeface="+mn-cs"/>
                        </a:rPr>
                        <a:t>Via </a:t>
                      </a:r>
                      <a:r>
                        <a:rPr lang="it-IT" sz="1200" b="0" kern="1200" dirty="0" err="1" smtClean="0">
                          <a:solidFill>
                            <a:schemeClr val="tx1"/>
                          </a:solidFill>
                          <a:latin typeface="+mn-lt"/>
                          <a:ea typeface="+mn-ea"/>
                          <a:cs typeface="+mn-cs"/>
                        </a:rPr>
                        <a:t>Miccoli</a:t>
                      </a:r>
                      <a:endParaRPr lang="it-IT" sz="1200" b="0" kern="1200" dirty="0" smtClean="0">
                        <a:solidFill>
                          <a:schemeClr val="tx1"/>
                        </a:solidFill>
                        <a:latin typeface="+mn-lt"/>
                        <a:ea typeface="+mn-ea"/>
                        <a:cs typeface="+mn-cs"/>
                      </a:endParaRP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0" i="0" u="none" strike="noStrike" kern="1200" cap="none" normalizeH="0" baseline="0" dirty="0" smtClean="0">
                          <a:ln>
                            <a:noFill/>
                          </a:ln>
                          <a:solidFill>
                            <a:srgbClr val="000000"/>
                          </a:solidFill>
                          <a:effectLst/>
                          <a:latin typeface="Arial" charset="0"/>
                          <a:ea typeface="+mn-ea"/>
                          <a:cs typeface="+mn-cs"/>
                        </a:rPr>
                        <a:t>1.140</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0" i="0" u="none" strike="noStrike" cap="none" normalizeH="0" baseline="0" dirty="0" smtClean="0">
                          <a:ln>
                            <a:noFill/>
                          </a:ln>
                          <a:solidFill>
                            <a:srgbClr val="000000"/>
                          </a:solidFill>
                          <a:effectLst/>
                          <a:latin typeface="Arial" charset="0"/>
                        </a:rPr>
                        <a:t>c.a. 220 persone</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200" b="0" i="0" u="none" strike="noStrike" cap="none" normalizeH="0" baseline="0" dirty="0" smtClean="0">
                          <a:ln>
                            <a:noFill/>
                          </a:ln>
                          <a:solidFill>
                            <a:schemeClr val="tx1"/>
                          </a:solidFill>
                          <a:effectLst/>
                          <a:latin typeface="Arial" charset="0"/>
                        </a:rPr>
                        <a:t>Idrogeologico</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624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it-IT" sz="1200" b="1" kern="1200" dirty="0" smtClean="0">
                          <a:solidFill>
                            <a:schemeClr val="tx1"/>
                          </a:solidFill>
                          <a:latin typeface="+mn-lt"/>
                          <a:ea typeface="+mn-ea"/>
                          <a:cs typeface="+mn-cs"/>
                        </a:rPr>
                        <a:t>Liceo</a:t>
                      </a:r>
                      <a:r>
                        <a:rPr lang="it-IT" sz="1200" b="1" kern="1200" baseline="0" dirty="0" smtClean="0">
                          <a:solidFill>
                            <a:schemeClr val="tx1"/>
                          </a:solidFill>
                          <a:latin typeface="+mn-lt"/>
                          <a:ea typeface="+mn-ea"/>
                          <a:cs typeface="+mn-cs"/>
                        </a:rPr>
                        <a:t> classico </a:t>
                      </a:r>
                      <a:r>
                        <a:rPr lang="it-IT" sz="1200" b="1" kern="1200" baseline="0" dirty="0" err="1" smtClean="0">
                          <a:solidFill>
                            <a:schemeClr val="tx1"/>
                          </a:solidFill>
                          <a:latin typeface="+mn-lt"/>
                          <a:ea typeface="+mn-ea"/>
                          <a:cs typeface="+mn-cs"/>
                        </a:rPr>
                        <a:t>Imbriani</a:t>
                      </a:r>
                      <a:endParaRPr lang="it-IT" sz="1200" b="1" kern="1200" dirty="0" smtClean="0">
                        <a:solidFill>
                          <a:schemeClr val="tx1"/>
                        </a:solidFill>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lang="it-IT" sz="1200" b="0" kern="1200" dirty="0" smtClean="0">
                          <a:solidFill>
                            <a:schemeClr val="tx1"/>
                          </a:solidFill>
                          <a:latin typeface="+mn-lt"/>
                          <a:ea typeface="+mn-ea"/>
                          <a:cs typeface="+mn-cs"/>
                        </a:rPr>
                        <a:t>Via</a:t>
                      </a:r>
                      <a:r>
                        <a:rPr lang="it-IT" sz="1200" b="0" kern="1200" baseline="0" dirty="0" smtClean="0">
                          <a:solidFill>
                            <a:schemeClr val="tx1"/>
                          </a:solidFill>
                          <a:latin typeface="+mn-lt"/>
                          <a:ea typeface="+mn-ea"/>
                          <a:cs typeface="+mn-cs"/>
                        </a:rPr>
                        <a:t> </a:t>
                      </a:r>
                      <a:r>
                        <a:rPr lang="it-IT" sz="1200" b="0" kern="1200" baseline="0" dirty="0" err="1" smtClean="0">
                          <a:solidFill>
                            <a:schemeClr val="tx1"/>
                          </a:solidFill>
                          <a:latin typeface="+mn-lt"/>
                          <a:ea typeface="+mn-ea"/>
                          <a:cs typeface="+mn-cs"/>
                        </a:rPr>
                        <a:t>Pratola</a:t>
                      </a:r>
                      <a:endParaRPr lang="it-IT" sz="1200" b="0" kern="1200" dirty="0" smtClean="0">
                        <a:solidFill>
                          <a:schemeClr val="tx1"/>
                        </a:solidFill>
                        <a:latin typeface="+mn-lt"/>
                        <a:ea typeface="+mn-ea"/>
                        <a:cs typeface="+mn-cs"/>
                      </a:endParaRP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0" i="0" u="none" strike="noStrike" kern="1200" cap="none" normalizeH="0" baseline="0" dirty="0" smtClean="0">
                          <a:ln>
                            <a:noFill/>
                          </a:ln>
                          <a:solidFill>
                            <a:srgbClr val="000000"/>
                          </a:solidFill>
                          <a:effectLst/>
                          <a:latin typeface="Arial" charset="0"/>
                          <a:ea typeface="+mn-ea"/>
                          <a:cs typeface="+mn-cs"/>
                        </a:rPr>
                        <a:t>5.055</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200" b="0" i="0" u="none" strike="noStrike" cap="none" normalizeH="0" baseline="0" dirty="0" smtClean="0">
                          <a:ln>
                            <a:noFill/>
                          </a:ln>
                          <a:solidFill>
                            <a:srgbClr val="000000"/>
                          </a:solidFill>
                          <a:effectLst/>
                          <a:latin typeface="Arial" charset="0"/>
                        </a:rPr>
                        <a:t>c.a. 1.000 persone</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0" i="0" u="none" strike="noStrike" cap="none" normalizeH="0" baseline="0" dirty="0" smtClean="0">
                          <a:ln>
                            <a:noFill/>
                          </a:ln>
                          <a:solidFill>
                            <a:schemeClr val="tx1"/>
                          </a:solidFill>
                          <a:effectLst/>
                          <a:latin typeface="Arial" charset="0"/>
                        </a:rPr>
                        <a:t>Sismico, vulcanico</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497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it-IT" sz="1200" b="1" kern="1200" dirty="0" smtClean="0">
                          <a:solidFill>
                            <a:schemeClr val="tx1"/>
                          </a:solidFill>
                          <a:latin typeface="+mn-lt"/>
                          <a:ea typeface="+mn-ea"/>
                          <a:cs typeface="+mn-cs"/>
                        </a:rPr>
                        <a:t>Scuola </a:t>
                      </a:r>
                      <a:r>
                        <a:rPr lang="it-IT" sz="1200" b="1" kern="1200" dirty="0" err="1" smtClean="0">
                          <a:solidFill>
                            <a:schemeClr val="tx1"/>
                          </a:solidFill>
                          <a:latin typeface="+mn-lt"/>
                          <a:ea typeface="+mn-ea"/>
                          <a:cs typeface="+mn-cs"/>
                        </a:rPr>
                        <a:t>Frà</a:t>
                      </a:r>
                      <a:r>
                        <a:rPr lang="it-IT" sz="1200" b="1" kern="1200" dirty="0" smtClean="0">
                          <a:solidFill>
                            <a:schemeClr val="tx1"/>
                          </a:solidFill>
                          <a:latin typeface="+mn-lt"/>
                          <a:ea typeface="+mn-ea"/>
                          <a:cs typeface="+mn-cs"/>
                        </a:rPr>
                        <a:t> Siciliano</a:t>
                      </a:r>
                    </a:p>
                    <a:p>
                      <a:pPr marL="0" marR="0" lvl="0" indent="0" algn="l" defTabSz="914400" rtl="0" eaLnBrk="1" fontAlgn="base" latinLnBrk="0" hangingPunct="1">
                        <a:lnSpc>
                          <a:spcPct val="100000"/>
                        </a:lnSpc>
                        <a:spcBef>
                          <a:spcPct val="0"/>
                        </a:spcBef>
                        <a:spcAft>
                          <a:spcPct val="0"/>
                        </a:spcAft>
                        <a:buClrTx/>
                        <a:buSzTx/>
                        <a:buFontTx/>
                        <a:buNone/>
                        <a:tabLst/>
                      </a:pPr>
                      <a:r>
                        <a:rPr lang="it-IT" sz="1200" b="0" kern="1200" dirty="0" smtClean="0">
                          <a:solidFill>
                            <a:schemeClr val="tx1"/>
                          </a:solidFill>
                          <a:latin typeface="+mn-lt"/>
                          <a:ea typeface="+mn-ea"/>
                          <a:cs typeface="+mn-cs"/>
                        </a:rPr>
                        <a:t>Via P. del Piemonte</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0" i="0" u="none" strike="noStrike" kern="1200" cap="none" normalizeH="0" baseline="0" dirty="0" smtClean="0">
                          <a:ln>
                            <a:noFill/>
                          </a:ln>
                          <a:solidFill>
                            <a:srgbClr val="000000"/>
                          </a:solidFill>
                          <a:effectLst/>
                          <a:latin typeface="Arial" charset="0"/>
                          <a:ea typeface="+mn-ea"/>
                          <a:cs typeface="+mn-cs"/>
                        </a:rPr>
                        <a:t>1.144</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200" b="0" i="0" u="none" strike="noStrike" kern="1200" cap="none" normalizeH="0" baseline="0" dirty="0" err="1" smtClean="0">
                          <a:ln>
                            <a:noFill/>
                          </a:ln>
                          <a:solidFill>
                            <a:srgbClr val="000000"/>
                          </a:solidFill>
                          <a:effectLst/>
                          <a:latin typeface="Arial" charset="0"/>
                          <a:ea typeface="+mn-ea"/>
                          <a:cs typeface="+mn-cs"/>
                        </a:rPr>
                        <a:t>c.a</a:t>
                      </a:r>
                      <a:r>
                        <a:rPr kumimoji="0" lang="it-IT" sz="1200" b="0" i="0" u="none" strike="noStrike" kern="1200" cap="none" normalizeH="0" baseline="0" dirty="0" smtClean="0">
                          <a:ln>
                            <a:noFill/>
                          </a:ln>
                          <a:solidFill>
                            <a:srgbClr val="000000"/>
                          </a:solidFill>
                          <a:effectLst/>
                          <a:latin typeface="Arial" charset="0"/>
                          <a:ea typeface="+mn-ea"/>
                          <a:cs typeface="+mn-cs"/>
                        </a:rPr>
                        <a:t> 220 persone</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200" b="0" i="0" u="none" strike="noStrike" cap="none" normalizeH="0" baseline="0" dirty="0" smtClean="0">
                          <a:ln>
                            <a:noFill/>
                          </a:ln>
                          <a:solidFill>
                            <a:schemeClr val="tx1"/>
                          </a:solidFill>
                          <a:effectLst/>
                          <a:latin typeface="Arial" charset="0"/>
                        </a:rPr>
                        <a:t>Sismico, vulcanico</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497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it-IT" sz="1200" b="1" kern="1200" dirty="0" smtClean="0">
                          <a:solidFill>
                            <a:schemeClr val="tx1"/>
                          </a:solidFill>
                          <a:latin typeface="+mn-lt"/>
                          <a:ea typeface="+mn-ea"/>
                          <a:cs typeface="+mn-cs"/>
                        </a:rPr>
                        <a:t>Centro Sportivo “S.</a:t>
                      </a:r>
                      <a:r>
                        <a:rPr lang="it-IT" sz="1200" b="1" kern="1200" baseline="0" dirty="0" smtClean="0">
                          <a:solidFill>
                            <a:schemeClr val="tx1"/>
                          </a:solidFill>
                          <a:latin typeface="+mn-lt"/>
                          <a:ea typeface="+mn-ea"/>
                          <a:cs typeface="+mn-cs"/>
                        </a:rPr>
                        <a:t> </a:t>
                      </a:r>
                      <a:r>
                        <a:rPr lang="it-IT" sz="1200" b="1" kern="1200" dirty="0" smtClean="0">
                          <a:solidFill>
                            <a:schemeClr val="tx1"/>
                          </a:solidFill>
                          <a:latin typeface="+mn-lt"/>
                          <a:ea typeface="+mn-ea"/>
                          <a:cs typeface="+mn-cs"/>
                        </a:rPr>
                        <a:t>Pertini”</a:t>
                      </a:r>
                    </a:p>
                    <a:p>
                      <a:pPr marL="0" marR="0" lvl="0" indent="0" algn="l" defTabSz="914400" rtl="0" eaLnBrk="1" fontAlgn="base" latinLnBrk="0" hangingPunct="1">
                        <a:lnSpc>
                          <a:spcPct val="100000"/>
                        </a:lnSpc>
                        <a:spcBef>
                          <a:spcPct val="0"/>
                        </a:spcBef>
                        <a:spcAft>
                          <a:spcPct val="0"/>
                        </a:spcAft>
                        <a:buClrTx/>
                        <a:buSzTx/>
                        <a:buFontTx/>
                        <a:buNone/>
                        <a:tabLst/>
                      </a:pPr>
                      <a:r>
                        <a:rPr lang="it-IT" sz="1200" b="0" kern="1200" dirty="0" smtClean="0">
                          <a:solidFill>
                            <a:schemeClr val="tx1"/>
                          </a:solidFill>
                          <a:latin typeface="+mn-lt"/>
                          <a:ea typeface="+mn-ea"/>
                          <a:cs typeface="+mn-cs"/>
                        </a:rPr>
                        <a:t>Via S.</a:t>
                      </a:r>
                      <a:r>
                        <a:rPr lang="it-IT" sz="1200" b="0" kern="1200" baseline="0" dirty="0" smtClean="0">
                          <a:solidFill>
                            <a:schemeClr val="tx1"/>
                          </a:solidFill>
                          <a:latin typeface="+mn-lt"/>
                          <a:ea typeface="+mn-ea"/>
                          <a:cs typeface="+mn-cs"/>
                        </a:rPr>
                        <a:t> Pertini</a:t>
                      </a:r>
                      <a:endParaRPr lang="it-IT" sz="1200" b="0" kern="1200" dirty="0" smtClean="0">
                        <a:solidFill>
                          <a:schemeClr val="tx1"/>
                        </a:solidFill>
                        <a:latin typeface="+mn-lt"/>
                        <a:ea typeface="+mn-ea"/>
                        <a:cs typeface="+mn-cs"/>
                      </a:endParaRP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0" i="0" u="none" strike="noStrike" kern="1200" cap="none" normalizeH="0" baseline="0" dirty="0" smtClean="0">
                          <a:ln>
                            <a:noFill/>
                          </a:ln>
                          <a:solidFill>
                            <a:srgbClr val="000000"/>
                          </a:solidFill>
                          <a:effectLst/>
                          <a:latin typeface="Arial" charset="0"/>
                          <a:ea typeface="+mn-ea"/>
                          <a:cs typeface="+mn-cs"/>
                        </a:rPr>
                        <a:t>6.730</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200" b="0" i="0" u="none" strike="noStrike" kern="1200" cap="none" normalizeH="0" baseline="0" dirty="0" smtClean="0">
                          <a:ln>
                            <a:noFill/>
                          </a:ln>
                          <a:solidFill>
                            <a:srgbClr val="000000"/>
                          </a:solidFill>
                          <a:effectLst/>
                          <a:latin typeface="Arial" charset="0"/>
                          <a:ea typeface="+mn-ea"/>
                          <a:cs typeface="+mn-cs"/>
                        </a:rPr>
                        <a:t>c.a. 1.300 persone</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200" b="0" i="0" u="none" strike="noStrike" cap="none" normalizeH="0" baseline="0" dirty="0" smtClean="0">
                          <a:ln>
                            <a:noFill/>
                          </a:ln>
                          <a:solidFill>
                            <a:schemeClr val="tx1"/>
                          </a:solidFill>
                          <a:effectLst/>
                          <a:latin typeface="Arial" charset="0"/>
                        </a:rPr>
                        <a:t>Incendi Interfaccia, industriale</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r h="497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it-IT" sz="1200" b="1" kern="1200" dirty="0" smtClean="0">
                          <a:solidFill>
                            <a:schemeClr val="tx1"/>
                          </a:solidFill>
                          <a:latin typeface="+mn-lt"/>
                          <a:ea typeface="+mn-ea"/>
                          <a:cs typeface="+mn-cs"/>
                        </a:rPr>
                        <a:t>Scuola secondaria “G. Falcone”</a:t>
                      </a:r>
                    </a:p>
                    <a:p>
                      <a:pPr marL="0" marR="0" lvl="0" indent="0" algn="l" defTabSz="914400" rtl="0" eaLnBrk="1" fontAlgn="base" latinLnBrk="0" hangingPunct="1">
                        <a:lnSpc>
                          <a:spcPct val="100000"/>
                        </a:lnSpc>
                        <a:spcBef>
                          <a:spcPct val="0"/>
                        </a:spcBef>
                        <a:spcAft>
                          <a:spcPct val="0"/>
                        </a:spcAft>
                        <a:buClrTx/>
                        <a:buSzTx/>
                        <a:buFontTx/>
                        <a:buNone/>
                        <a:tabLst/>
                      </a:pPr>
                      <a:r>
                        <a:rPr lang="it-IT" sz="1200" b="0" kern="1200" dirty="0" smtClean="0">
                          <a:solidFill>
                            <a:schemeClr val="tx1"/>
                          </a:solidFill>
                          <a:latin typeface="+mn-lt"/>
                          <a:ea typeface="+mn-ea"/>
                          <a:cs typeface="+mn-cs"/>
                        </a:rPr>
                        <a:t>Via delle Puglie,</a:t>
                      </a:r>
                      <a:r>
                        <a:rPr lang="it-IT" sz="1200" b="0" kern="1200" baseline="0" dirty="0" smtClean="0">
                          <a:solidFill>
                            <a:schemeClr val="tx1"/>
                          </a:solidFill>
                          <a:latin typeface="+mn-lt"/>
                          <a:ea typeface="+mn-ea"/>
                          <a:cs typeface="+mn-cs"/>
                        </a:rPr>
                        <a:t> Viale G. Falcone</a:t>
                      </a:r>
                      <a:endParaRPr lang="it-IT" sz="1200" b="0" kern="1200" dirty="0" smtClean="0">
                        <a:solidFill>
                          <a:schemeClr val="tx1"/>
                        </a:solidFill>
                        <a:latin typeface="+mn-lt"/>
                        <a:ea typeface="+mn-ea"/>
                        <a:cs typeface="+mn-cs"/>
                      </a:endParaRP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0" i="0" u="none" strike="noStrike" kern="1200" cap="none" normalizeH="0" baseline="0" dirty="0" smtClean="0">
                          <a:ln>
                            <a:noFill/>
                          </a:ln>
                          <a:solidFill>
                            <a:srgbClr val="000000"/>
                          </a:solidFill>
                          <a:effectLst/>
                          <a:latin typeface="Arial" charset="0"/>
                          <a:ea typeface="+mn-ea"/>
                          <a:cs typeface="+mn-cs"/>
                        </a:rPr>
                        <a:t>2.900</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200" b="0" i="0" u="none" strike="noStrike" kern="1200" cap="none" normalizeH="0" baseline="0" dirty="0" err="1" smtClean="0">
                          <a:ln>
                            <a:noFill/>
                          </a:ln>
                          <a:solidFill>
                            <a:srgbClr val="000000"/>
                          </a:solidFill>
                          <a:effectLst/>
                          <a:latin typeface="Arial" charset="0"/>
                          <a:ea typeface="+mn-ea"/>
                          <a:cs typeface="+mn-cs"/>
                        </a:rPr>
                        <a:t>c.a</a:t>
                      </a:r>
                      <a:r>
                        <a:rPr kumimoji="0" lang="it-IT" sz="1200" b="0" i="0" u="none" strike="noStrike" kern="1200" cap="none" normalizeH="0" baseline="0" dirty="0" smtClean="0">
                          <a:ln>
                            <a:noFill/>
                          </a:ln>
                          <a:solidFill>
                            <a:srgbClr val="000000"/>
                          </a:solidFill>
                          <a:effectLst/>
                          <a:latin typeface="Arial" charset="0"/>
                          <a:ea typeface="+mn-ea"/>
                          <a:cs typeface="+mn-cs"/>
                        </a:rPr>
                        <a:t> 580 persone</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200" b="0" i="0" u="none" strike="noStrike" cap="none" normalizeH="0" baseline="0" dirty="0" smtClean="0">
                          <a:ln>
                            <a:noFill/>
                          </a:ln>
                          <a:solidFill>
                            <a:schemeClr val="tx1"/>
                          </a:solidFill>
                          <a:effectLst/>
                          <a:latin typeface="Arial" charset="0"/>
                        </a:rPr>
                        <a:t>idrogeologico</a:t>
                      </a:r>
                    </a:p>
                  </a:txBody>
                  <a:tcPr marL="91438" marR="91438"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bl>
          </a:graphicData>
        </a:graphic>
      </p:graphicFrame>
    </p:spTree>
    <p:extLst>
      <p:ext uri="{BB962C8B-B14F-4D97-AF65-F5344CB8AC3E}">
        <p14:creationId xmlns:p14="http://schemas.microsoft.com/office/powerpoint/2010/main" val="27180657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25</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Rettangolo 5"/>
          <p:cNvSpPr>
            <a:spLocks noChangeArrowheads="1"/>
          </p:cNvSpPr>
          <p:nvPr/>
        </p:nvSpPr>
        <p:spPr bwMode="auto">
          <a:xfrm>
            <a:off x="250825" y="1125538"/>
            <a:ext cx="8642350" cy="860425"/>
          </a:xfrm>
          <a:prstGeom prst="rect">
            <a:avLst/>
          </a:prstGeom>
          <a:noFill/>
          <a:ln w="9525">
            <a:noFill/>
            <a:miter lim="800000"/>
            <a:headEnd/>
            <a:tailEnd/>
          </a:ln>
        </p:spPr>
        <p:txBody>
          <a:bodyPr>
            <a:spAutoFit/>
          </a:bodyPr>
          <a:lstStyle/>
          <a:p>
            <a:pPr>
              <a:spcBef>
                <a:spcPts val="600"/>
              </a:spcBef>
              <a:spcAft>
                <a:spcPts val="600"/>
              </a:spcAft>
              <a:defRPr/>
            </a:pPr>
            <a:r>
              <a:rPr lang="it-IT" sz="2000" b="1" dirty="0">
                <a:ea typeface="Calibri" pitchFamily="34" charset="0"/>
                <a:cs typeface="Arial" charset="0"/>
              </a:rPr>
              <a:t>A - PARTE GENERALE </a:t>
            </a:r>
          </a:p>
          <a:p>
            <a:pPr lvl="1">
              <a:spcBef>
                <a:spcPts val="600"/>
              </a:spcBef>
              <a:spcAft>
                <a:spcPts val="600"/>
              </a:spcAft>
              <a:defRPr/>
            </a:pPr>
            <a:r>
              <a:rPr lang="it-IT" sz="2000" b="1" dirty="0">
                <a:ea typeface="Calibri" pitchFamily="34" charset="0"/>
                <a:cs typeface="Arial" charset="0"/>
              </a:rPr>
              <a:t>A.3.1 – </a:t>
            </a:r>
            <a:r>
              <a:rPr lang="it-IT" sz="2000" b="1" dirty="0">
                <a:solidFill>
                  <a:srgbClr val="FF0000"/>
                </a:solidFill>
                <a:effectLst>
                  <a:outerShdw blurRad="38100" dist="38100" dir="2700000" algn="tl">
                    <a:srgbClr val="000000">
                      <a:alpha val="43137"/>
                    </a:srgbClr>
                  </a:outerShdw>
                </a:effectLst>
                <a:ea typeface="Calibri" pitchFamily="34" charset="0"/>
                <a:cs typeface="Arial" charset="0"/>
              </a:rPr>
              <a:t>AREE </a:t>
            </a:r>
            <a:r>
              <a:rPr lang="it-IT" sz="2000" b="1" dirty="0" err="1">
                <a:solidFill>
                  <a:srgbClr val="FF0000"/>
                </a:solidFill>
                <a:effectLst>
                  <a:outerShdw blurRad="38100" dist="38100" dir="2700000" algn="tl">
                    <a:srgbClr val="000000">
                      <a:alpha val="43137"/>
                    </a:srgbClr>
                  </a:outerShdw>
                </a:effectLst>
                <a:ea typeface="Calibri" pitchFamily="34" charset="0"/>
                <a:cs typeface="Arial" charset="0"/>
              </a:rPr>
              <a:t>DI</a:t>
            </a:r>
            <a:r>
              <a:rPr lang="it-IT" sz="2000" b="1" dirty="0">
                <a:solidFill>
                  <a:srgbClr val="FF0000"/>
                </a:solidFill>
                <a:effectLst>
                  <a:outerShdw blurRad="38100" dist="38100" dir="2700000" algn="tl">
                    <a:srgbClr val="000000">
                      <a:alpha val="43137"/>
                    </a:srgbClr>
                  </a:outerShdw>
                </a:effectLst>
                <a:ea typeface="Calibri" pitchFamily="34" charset="0"/>
                <a:cs typeface="Arial" charset="0"/>
              </a:rPr>
              <a:t> </a:t>
            </a:r>
            <a:r>
              <a:rPr lang="it-IT" sz="2000" b="1" dirty="0" smtClean="0">
                <a:solidFill>
                  <a:srgbClr val="FF0000"/>
                </a:solidFill>
                <a:effectLst>
                  <a:outerShdw blurRad="38100" dist="38100" dir="2700000" algn="tl">
                    <a:srgbClr val="000000">
                      <a:alpha val="43137"/>
                    </a:srgbClr>
                  </a:outerShdw>
                </a:effectLst>
                <a:ea typeface="Calibri" pitchFamily="34" charset="0"/>
                <a:cs typeface="Arial" charset="0"/>
              </a:rPr>
              <a:t>RICOVERO   (2/</a:t>
            </a:r>
            <a:r>
              <a:rPr lang="it-IT" sz="2000" b="1" dirty="0" err="1" smtClean="0">
                <a:solidFill>
                  <a:srgbClr val="FF0000"/>
                </a:solidFill>
                <a:effectLst>
                  <a:outerShdw blurRad="38100" dist="38100" dir="2700000" algn="tl">
                    <a:srgbClr val="000000">
                      <a:alpha val="43137"/>
                    </a:srgbClr>
                  </a:outerShdw>
                </a:effectLst>
                <a:ea typeface="Calibri" pitchFamily="34" charset="0"/>
                <a:cs typeface="Arial" charset="0"/>
              </a:rPr>
              <a:t>2</a:t>
            </a:r>
            <a:r>
              <a:rPr lang="it-IT" sz="2000" b="1" dirty="0" smtClean="0">
                <a:solidFill>
                  <a:srgbClr val="FF0000"/>
                </a:solidFill>
                <a:effectLst>
                  <a:outerShdw blurRad="38100" dist="38100" dir="2700000" algn="tl">
                    <a:srgbClr val="000000">
                      <a:alpha val="43137"/>
                    </a:srgbClr>
                  </a:outerShdw>
                </a:effectLst>
                <a:ea typeface="Calibri" pitchFamily="34" charset="0"/>
                <a:cs typeface="Arial" charset="0"/>
              </a:rPr>
              <a:t>)</a:t>
            </a:r>
            <a:r>
              <a:rPr lang="it-IT" sz="2000" b="1" dirty="0" smtClean="0">
                <a:effectLst>
                  <a:outerShdw blurRad="38100" dist="38100" dir="2700000" algn="tl">
                    <a:srgbClr val="000000">
                      <a:alpha val="43137"/>
                    </a:srgbClr>
                  </a:outerShdw>
                </a:effectLst>
                <a:ea typeface="Calibri" pitchFamily="34" charset="0"/>
                <a:cs typeface="Arial" charset="0"/>
              </a:rPr>
              <a:t> </a:t>
            </a:r>
            <a:endParaRPr lang="it-IT" sz="2000" b="1" dirty="0">
              <a:effectLst>
                <a:outerShdw blurRad="38100" dist="38100" dir="2700000" algn="tl">
                  <a:srgbClr val="000000">
                    <a:alpha val="43137"/>
                  </a:srgbClr>
                </a:outerShdw>
              </a:effectLst>
              <a:ea typeface="Calibri" pitchFamily="34" charset="0"/>
              <a:cs typeface="Arial" charset="0"/>
            </a:endParaRPr>
          </a:p>
        </p:txBody>
      </p:sp>
      <p:pic>
        <p:nvPicPr>
          <p:cNvPr id="13" name="Immagine 12" descr="area ricovero.JPG"/>
          <p:cNvPicPr>
            <a:picLocks noChangeAspect="1"/>
          </p:cNvPicPr>
          <p:nvPr/>
        </p:nvPicPr>
        <p:blipFill>
          <a:blip r:embed="rId7" cstate="print"/>
          <a:stretch>
            <a:fillRect/>
          </a:stretch>
        </p:blipFill>
        <p:spPr>
          <a:xfrm>
            <a:off x="0" y="1628800"/>
            <a:ext cx="8964488" cy="3888432"/>
          </a:xfrm>
          <a:prstGeom prst="rect">
            <a:avLst/>
          </a:prstGeom>
        </p:spPr>
      </p:pic>
    </p:spTree>
    <p:extLst>
      <p:ext uri="{BB962C8B-B14F-4D97-AF65-F5344CB8AC3E}">
        <p14:creationId xmlns:p14="http://schemas.microsoft.com/office/powerpoint/2010/main" val="1712813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26</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4" name="Rettangolo 5"/>
          <p:cNvSpPr>
            <a:spLocks noChangeArrowheads="1"/>
          </p:cNvSpPr>
          <p:nvPr/>
        </p:nvSpPr>
        <p:spPr bwMode="auto">
          <a:xfrm>
            <a:off x="179512" y="1268760"/>
            <a:ext cx="8642350" cy="862012"/>
          </a:xfrm>
          <a:prstGeom prst="rect">
            <a:avLst/>
          </a:prstGeom>
          <a:noFill/>
          <a:ln w="9525">
            <a:noFill/>
            <a:miter lim="800000"/>
            <a:headEnd/>
            <a:tailEnd/>
          </a:ln>
        </p:spPr>
        <p:txBody>
          <a:bodyPr>
            <a:spAutoFit/>
          </a:bodyPr>
          <a:lstStyle/>
          <a:p>
            <a:pPr>
              <a:spcBef>
                <a:spcPts val="600"/>
              </a:spcBef>
              <a:spcAft>
                <a:spcPts val="600"/>
              </a:spcAft>
              <a:defRPr/>
            </a:pPr>
            <a:r>
              <a:rPr lang="it-IT" sz="2000" b="1" dirty="0">
                <a:ea typeface="Calibri" pitchFamily="34" charset="0"/>
                <a:cs typeface="Arial" charset="0"/>
              </a:rPr>
              <a:t>A - PARTE GENERALE </a:t>
            </a:r>
          </a:p>
          <a:p>
            <a:pPr lvl="1">
              <a:spcBef>
                <a:spcPts val="600"/>
              </a:spcBef>
              <a:spcAft>
                <a:spcPts val="600"/>
              </a:spcAft>
              <a:defRPr/>
            </a:pPr>
            <a:r>
              <a:rPr lang="it-IT" sz="2000" b="1" dirty="0">
                <a:ea typeface="Calibri" pitchFamily="34" charset="0"/>
                <a:cs typeface="Arial" charset="0"/>
              </a:rPr>
              <a:t>A.3.1 – </a:t>
            </a:r>
            <a:r>
              <a:rPr lang="it-IT" sz="2000" b="1" dirty="0" smtClean="0">
                <a:solidFill>
                  <a:srgbClr val="FFCC00"/>
                </a:solidFill>
                <a:effectLst>
                  <a:outerShdw blurRad="38100" dist="38100" dir="2700000" algn="tl">
                    <a:srgbClr val="000000">
                      <a:alpha val="43137"/>
                    </a:srgbClr>
                  </a:outerShdw>
                </a:effectLst>
                <a:ea typeface="Calibri" pitchFamily="34" charset="0"/>
                <a:cs typeface="Arial" charset="0"/>
              </a:rPr>
              <a:t>AREA </a:t>
            </a:r>
            <a:r>
              <a:rPr lang="it-IT" sz="2000" b="1" dirty="0" err="1">
                <a:solidFill>
                  <a:srgbClr val="FFCC00"/>
                </a:solidFill>
                <a:effectLst>
                  <a:outerShdw blurRad="38100" dist="38100" dir="2700000" algn="tl">
                    <a:srgbClr val="000000">
                      <a:alpha val="43137"/>
                    </a:srgbClr>
                  </a:outerShdw>
                </a:effectLst>
                <a:ea typeface="Calibri" pitchFamily="34" charset="0"/>
                <a:cs typeface="Arial" charset="0"/>
              </a:rPr>
              <a:t>DI</a:t>
            </a:r>
            <a:r>
              <a:rPr lang="it-IT" sz="2000" b="1" dirty="0">
                <a:solidFill>
                  <a:srgbClr val="FFCC00"/>
                </a:solidFill>
                <a:effectLst>
                  <a:outerShdw blurRad="38100" dist="38100" dir="2700000" algn="tl">
                    <a:srgbClr val="000000">
                      <a:alpha val="43137"/>
                    </a:srgbClr>
                  </a:outerShdw>
                </a:effectLst>
                <a:ea typeface="Calibri" pitchFamily="34" charset="0"/>
                <a:cs typeface="Arial" charset="0"/>
              </a:rPr>
              <a:t> AMMASSAMENTO </a:t>
            </a:r>
          </a:p>
        </p:txBody>
      </p:sp>
      <p:graphicFrame>
        <p:nvGraphicFramePr>
          <p:cNvPr id="15" name="Group 53"/>
          <p:cNvGraphicFramePr>
            <a:graphicFrameLocks noGrp="1"/>
          </p:cNvGraphicFramePr>
          <p:nvPr/>
        </p:nvGraphicFramePr>
        <p:xfrm>
          <a:off x="179512" y="2708920"/>
          <a:ext cx="4104456" cy="1007937"/>
        </p:xfrm>
        <a:graphic>
          <a:graphicData uri="http://schemas.openxmlformats.org/drawingml/2006/table">
            <a:tbl>
              <a:tblPr/>
              <a:tblGrid>
                <a:gridCol w="1934958"/>
                <a:gridCol w="2169498"/>
              </a:tblGrid>
              <a:tr h="4089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200" b="1" i="0" u="none" strike="noStrike" cap="none" normalizeH="0" baseline="0" dirty="0" smtClean="0">
                          <a:ln>
                            <a:noFill/>
                          </a:ln>
                          <a:solidFill>
                            <a:srgbClr val="FFFFFF"/>
                          </a:solidFill>
                          <a:effectLst/>
                          <a:latin typeface="Arial" charset="0"/>
                        </a:rPr>
                        <a:t>Area</a:t>
                      </a:r>
                    </a:p>
                  </a:txBody>
                  <a:tcPr marL="91431" marR="91431"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5D87A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1200" b="1" i="0" u="none" strike="noStrike" cap="none" normalizeH="0" baseline="0" dirty="0" smtClean="0">
                          <a:ln>
                            <a:noFill/>
                          </a:ln>
                          <a:solidFill>
                            <a:srgbClr val="FFFFFF"/>
                          </a:solidFill>
                          <a:effectLst/>
                          <a:latin typeface="Arial" charset="0"/>
                        </a:rPr>
                        <a:t>Estensione (m</a:t>
                      </a:r>
                      <a:r>
                        <a:rPr kumimoji="0" lang="it-IT" sz="1200" b="1" i="0" u="none" strike="noStrike" cap="none" normalizeH="0" baseline="30000" dirty="0" smtClean="0">
                          <a:ln>
                            <a:noFill/>
                          </a:ln>
                          <a:solidFill>
                            <a:srgbClr val="FFFFFF"/>
                          </a:solidFill>
                          <a:effectLst/>
                          <a:latin typeface="Arial" charset="0"/>
                        </a:rPr>
                        <a:t>2</a:t>
                      </a:r>
                      <a:r>
                        <a:rPr kumimoji="0" lang="it-IT" sz="1200" b="1" i="0" u="none" strike="noStrike" cap="none" normalizeH="0" baseline="0" dirty="0" smtClean="0">
                          <a:ln>
                            <a:noFill/>
                          </a:ln>
                          <a:solidFill>
                            <a:srgbClr val="FFFFFF"/>
                          </a:solidFill>
                          <a:effectLst/>
                          <a:latin typeface="Arial" charset="0"/>
                        </a:rPr>
                        <a:t>)</a:t>
                      </a:r>
                    </a:p>
                  </a:txBody>
                  <a:tcPr marL="91431" marR="91431"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5D87A1"/>
                    </a:solidFill>
                  </a:tcPr>
                </a:tc>
              </a:tr>
              <a:tr h="59902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it-IT" sz="1200" b="1" kern="1200" dirty="0" smtClean="0">
                          <a:solidFill>
                            <a:schemeClr val="tx1"/>
                          </a:solidFill>
                          <a:latin typeface="+mn-lt"/>
                          <a:ea typeface="+mn-ea"/>
                          <a:cs typeface="+mn-cs"/>
                        </a:rPr>
                        <a:t>Area Ex </a:t>
                      </a:r>
                      <a:r>
                        <a:rPr lang="it-IT" sz="1200" b="1" kern="1200" dirty="0" err="1" smtClean="0">
                          <a:solidFill>
                            <a:schemeClr val="tx1"/>
                          </a:solidFill>
                          <a:latin typeface="+mn-lt"/>
                          <a:ea typeface="+mn-ea"/>
                          <a:cs typeface="+mn-cs"/>
                        </a:rPr>
                        <a:t>Arveco</a:t>
                      </a:r>
                      <a:endParaRPr lang="it-IT" sz="1200" b="1" kern="1200" dirty="0" smtClean="0">
                        <a:solidFill>
                          <a:schemeClr val="tx1"/>
                        </a:solidFill>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pPr>
                      <a:r>
                        <a:rPr lang="it-IT" sz="1200" b="0" kern="1200" dirty="0" smtClean="0">
                          <a:solidFill>
                            <a:schemeClr val="tx1"/>
                          </a:solidFill>
                          <a:latin typeface="+mn-lt"/>
                          <a:ea typeface="+mn-ea"/>
                          <a:cs typeface="+mn-cs"/>
                        </a:rPr>
                        <a:t>accesso da viale</a:t>
                      </a:r>
                      <a:r>
                        <a:rPr lang="it-IT" sz="1200" b="0" kern="1200" baseline="0" dirty="0" smtClean="0">
                          <a:solidFill>
                            <a:schemeClr val="tx1"/>
                          </a:solidFill>
                          <a:latin typeface="+mn-lt"/>
                          <a:ea typeface="+mn-ea"/>
                          <a:cs typeface="+mn-cs"/>
                        </a:rPr>
                        <a:t> Impero</a:t>
                      </a:r>
                      <a:endParaRPr lang="it-IT" sz="1200" b="0" kern="1200" dirty="0" smtClean="0">
                        <a:solidFill>
                          <a:schemeClr val="tx1"/>
                        </a:solidFill>
                        <a:latin typeface="+mn-lt"/>
                        <a:ea typeface="+mn-ea"/>
                        <a:cs typeface="+mn-cs"/>
                      </a:endParaRPr>
                    </a:p>
                  </a:txBody>
                  <a:tcPr marL="91431" marR="91431"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200" b="0" i="0" u="none" strike="noStrike" cap="none" normalizeH="0" baseline="0" dirty="0" smtClean="0">
                          <a:ln>
                            <a:noFill/>
                          </a:ln>
                          <a:solidFill>
                            <a:srgbClr val="000000"/>
                          </a:solidFill>
                          <a:effectLst/>
                          <a:latin typeface="Arial" charset="0"/>
                        </a:rPr>
                        <a:t>4.250</a:t>
                      </a:r>
                    </a:p>
                  </a:txBody>
                  <a:tcPr marL="91431" marR="91431"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1D1DA"/>
                    </a:solidFill>
                  </a:tcPr>
                </a:tc>
              </a:tr>
            </a:tbl>
          </a:graphicData>
        </a:graphic>
      </p:graphicFrame>
      <p:pic>
        <p:nvPicPr>
          <p:cNvPr id="16" name="Picture 2" descr="FullSizeRendefg)"/>
          <p:cNvPicPr>
            <a:picLocks noChangeAspect="1" noChangeArrowheads="1"/>
          </p:cNvPicPr>
          <p:nvPr/>
        </p:nvPicPr>
        <p:blipFill>
          <a:blip r:embed="rId7" cstate="print"/>
          <a:srcRect/>
          <a:stretch>
            <a:fillRect/>
          </a:stretch>
        </p:blipFill>
        <p:spPr bwMode="auto">
          <a:xfrm>
            <a:off x="4572000" y="2708920"/>
            <a:ext cx="4176464" cy="3192587"/>
          </a:xfrm>
          <a:prstGeom prst="rect">
            <a:avLst/>
          </a:prstGeom>
          <a:noFill/>
          <a:ln w="9525">
            <a:noFill/>
            <a:miter lim="800000"/>
            <a:headEnd/>
            <a:tailEnd/>
          </a:ln>
          <a:scene3d>
            <a:camera prst="orthographicFront"/>
            <a:lightRig rig="threePt" dir="t"/>
          </a:scene3d>
          <a:sp3d>
            <a:bevelT w="165100" prst="coolSlant"/>
          </a:sp3d>
        </p:spPr>
      </p:pic>
    </p:spTree>
    <p:extLst>
      <p:ext uri="{BB962C8B-B14F-4D97-AF65-F5344CB8AC3E}">
        <p14:creationId xmlns:p14="http://schemas.microsoft.com/office/powerpoint/2010/main" val="17977889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27</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pic>
        <p:nvPicPr>
          <p:cNvPr id="14" name="Immagine 13" descr="modello intervento.JPG"/>
          <p:cNvPicPr>
            <a:picLocks noChangeAspect="1"/>
          </p:cNvPicPr>
          <p:nvPr/>
        </p:nvPicPr>
        <p:blipFill>
          <a:blip r:embed="rId7" cstate="print"/>
          <a:stretch>
            <a:fillRect/>
          </a:stretch>
        </p:blipFill>
        <p:spPr>
          <a:xfrm>
            <a:off x="0" y="871843"/>
            <a:ext cx="9070876" cy="5328592"/>
          </a:xfrm>
          <a:prstGeom prst="rect">
            <a:avLst/>
          </a:prstGeom>
        </p:spPr>
      </p:pic>
      <p:pic>
        <p:nvPicPr>
          <p:cNvPr id="15"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6388" y="871843"/>
            <a:ext cx="1903285"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4865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Civile </a:t>
            </a:r>
            <a:r>
              <a:rPr lang="it-IT" dirty="0" smtClean="0"/>
              <a:t>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28</a:t>
            </a:fld>
            <a:endParaRPr lang="it-IT" altLang="it-IT" dirty="0"/>
          </a:p>
        </p:txBody>
      </p:sp>
      <p:pic>
        <p:nvPicPr>
          <p:cNvPr id="10" name="Immagin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smtClean="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6"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4" name="Rettangolo 3"/>
          <p:cNvSpPr/>
          <p:nvPr/>
        </p:nvSpPr>
        <p:spPr>
          <a:xfrm>
            <a:off x="610409" y="2186956"/>
            <a:ext cx="7427549" cy="2954655"/>
          </a:xfrm>
          <a:prstGeom prst="rect">
            <a:avLst/>
          </a:prstGeom>
        </p:spPr>
        <p:txBody>
          <a:bodyPr wrap="square">
            <a:spAutoFit/>
          </a:bodyPr>
          <a:lstStyle/>
          <a:p>
            <a:r>
              <a:rPr lang="it-IT" b="1" dirty="0" smtClean="0">
                <a:solidFill>
                  <a:schemeClr val="tx2">
                    <a:lumMod val="75000"/>
                  </a:schemeClr>
                </a:solidFill>
              </a:rPr>
              <a:t>DOVE PUO’ INFORMARSI?</a:t>
            </a:r>
          </a:p>
          <a:p>
            <a:endParaRPr lang="it-IT" sz="1400" b="1" dirty="0" smtClean="0">
              <a:solidFill>
                <a:schemeClr val="tx2">
                  <a:lumMod val="75000"/>
                </a:schemeClr>
              </a:solidFill>
            </a:endParaRPr>
          </a:p>
          <a:p>
            <a:r>
              <a:rPr lang="it-IT" sz="1400" b="1" dirty="0">
                <a:solidFill>
                  <a:schemeClr val="tx2">
                    <a:lumMod val="75000"/>
                  </a:schemeClr>
                </a:solidFill>
              </a:rPr>
              <a:t>Si può scaricare il PIANO DI PROTEZIONE CIVILE</a:t>
            </a:r>
            <a:endParaRPr lang="it-IT" sz="1400" b="1" dirty="0">
              <a:solidFill>
                <a:srgbClr val="C00000"/>
              </a:solidFill>
            </a:endParaRPr>
          </a:p>
          <a:p>
            <a:r>
              <a:rPr lang="it-IT" sz="1400" b="1" dirty="0" smtClean="0">
                <a:solidFill>
                  <a:schemeClr val="tx2">
                    <a:lumMod val="75000"/>
                  </a:schemeClr>
                </a:solidFill>
              </a:rPr>
              <a:t>SUL SITO </a:t>
            </a:r>
            <a:r>
              <a:rPr lang="it-IT" sz="1400" b="1" dirty="0" smtClean="0">
                <a:solidFill>
                  <a:schemeClr val="tx2">
                    <a:lumMod val="75000"/>
                  </a:schemeClr>
                </a:solidFill>
                <a:hlinkClick r:id="rId7"/>
              </a:rPr>
              <a:t>WWW.COMUNE.POMIGLIANODARCO.GOV.IT</a:t>
            </a:r>
            <a:r>
              <a:rPr lang="it-IT" sz="1400" b="1" dirty="0" smtClean="0">
                <a:solidFill>
                  <a:schemeClr val="tx2">
                    <a:lumMod val="75000"/>
                  </a:schemeClr>
                </a:solidFill>
              </a:rPr>
              <a:t> </a:t>
            </a:r>
          </a:p>
          <a:p>
            <a:r>
              <a:rPr lang="it-IT" sz="1400" b="1" dirty="0" smtClean="0">
                <a:solidFill>
                  <a:schemeClr val="tx2">
                    <a:lumMod val="75000"/>
                  </a:schemeClr>
                </a:solidFill>
              </a:rPr>
              <a:t>SUL SITO </a:t>
            </a:r>
            <a:r>
              <a:rPr lang="it-IT" sz="1400" b="1" dirty="0" smtClean="0">
                <a:solidFill>
                  <a:schemeClr val="tx2">
                    <a:lumMod val="75000"/>
                  </a:schemeClr>
                </a:solidFill>
                <a:hlinkClick r:id="rId8"/>
              </a:rPr>
              <a:t>WWW.PROTEZIONECIVILEPOMIGLIANO.IT</a:t>
            </a:r>
            <a:endParaRPr lang="it-IT" sz="1400" b="1" dirty="0" smtClean="0">
              <a:solidFill>
                <a:schemeClr val="tx2">
                  <a:lumMod val="75000"/>
                </a:schemeClr>
              </a:solidFill>
            </a:endParaRPr>
          </a:p>
          <a:p>
            <a:endParaRPr lang="it-IT" sz="1400" b="1" dirty="0">
              <a:solidFill>
                <a:schemeClr val="tx2">
                  <a:lumMod val="75000"/>
                </a:schemeClr>
              </a:solidFill>
            </a:endParaRPr>
          </a:p>
          <a:p>
            <a:r>
              <a:rPr lang="it-IT" sz="1400" b="1" dirty="0" smtClean="0">
                <a:solidFill>
                  <a:schemeClr val="tx2">
                    <a:lumMod val="75000"/>
                  </a:schemeClr>
                </a:solidFill>
              </a:rPr>
              <a:t>Restare sempre  ATTENTO ALLE ALLERTE DIRAMATE TRAMITE I CANALI DI COMUNICAZIONE TRAZIONALI </a:t>
            </a:r>
          </a:p>
          <a:p>
            <a:endParaRPr lang="it-IT" sz="1400" b="1" dirty="0">
              <a:solidFill>
                <a:schemeClr val="tx2">
                  <a:lumMod val="75000"/>
                </a:schemeClr>
              </a:solidFill>
            </a:endParaRPr>
          </a:p>
          <a:p>
            <a:pPr algn="ctr"/>
            <a:r>
              <a:rPr lang="it-IT" sz="1400" b="1" dirty="0" smtClean="0">
                <a:solidFill>
                  <a:schemeClr val="tx2">
                    <a:lumMod val="75000"/>
                  </a:schemeClr>
                </a:solidFill>
              </a:rPr>
              <a:t>Inoltre è possibile</a:t>
            </a:r>
          </a:p>
          <a:p>
            <a:pPr algn="ctr"/>
            <a:endParaRPr lang="it-IT" sz="1400" b="1" dirty="0">
              <a:solidFill>
                <a:schemeClr val="tx2">
                  <a:lumMod val="75000"/>
                </a:schemeClr>
              </a:solidFill>
            </a:endParaRPr>
          </a:p>
          <a:p>
            <a:pPr algn="ctr"/>
            <a:r>
              <a:rPr lang="it-IT" sz="1400" b="1" dirty="0" smtClean="0">
                <a:solidFill>
                  <a:schemeClr val="tx2">
                    <a:lumMod val="75000"/>
                  </a:schemeClr>
                </a:solidFill>
              </a:rPr>
              <a:t>SACARICARE L’APPLICAZIONE LIBRARISK per cellulari </a:t>
            </a:r>
          </a:p>
          <a:p>
            <a:endParaRPr lang="it-IT" sz="1400" b="1" dirty="0">
              <a:solidFill>
                <a:schemeClr val="tx2">
                  <a:lumMod val="75000"/>
                </a:schemeClr>
              </a:solidFill>
            </a:endParaRPr>
          </a:p>
        </p:txBody>
      </p:sp>
      <p:sp>
        <p:nvSpPr>
          <p:cNvPr id="12" name="Rettangolo 11"/>
          <p:cNvSpPr/>
          <p:nvPr/>
        </p:nvSpPr>
        <p:spPr>
          <a:xfrm>
            <a:off x="610409" y="935957"/>
            <a:ext cx="7427549" cy="1231106"/>
          </a:xfrm>
          <a:prstGeom prst="rect">
            <a:avLst/>
          </a:prstGeom>
        </p:spPr>
        <p:txBody>
          <a:bodyPr wrap="square">
            <a:spAutoFit/>
          </a:bodyPr>
          <a:lstStyle/>
          <a:p>
            <a:r>
              <a:rPr lang="it-IT" b="1" dirty="0" smtClean="0">
                <a:solidFill>
                  <a:schemeClr val="tx2">
                    <a:lumMod val="75000"/>
                  </a:schemeClr>
                </a:solidFill>
              </a:rPr>
              <a:t>COSA DEVE FARE IL CITTADINO?</a:t>
            </a:r>
          </a:p>
          <a:p>
            <a:endParaRPr lang="it-IT" sz="1400" b="1" dirty="0">
              <a:solidFill>
                <a:schemeClr val="tx2">
                  <a:lumMod val="75000"/>
                </a:schemeClr>
              </a:solidFill>
            </a:endParaRPr>
          </a:p>
          <a:p>
            <a:r>
              <a:rPr lang="it-IT" sz="1400" b="1" dirty="0" smtClean="0">
                <a:solidFill>
                  <a:schemeClr val="tx2">
                    <a:lumMod val="75000"/>
                  </a:schemeClr>
                </a:solidFill>
              </a:rPr>
              <a:t>1)INFORMARSI DEI RISCHI</a:t>
            </a:r>
          </a:p>
          <a:p>
            <a:r>
              <a:rPr lang="it-IT" sz="1400" b="1" dirty="0" smtClean="0">
                <a:solidFill>
                  <a:schemeClr val="tx2">
                    <a:lumMod val="75000"/>
                  </a:schemeClr>
                </a:solidFill>
              </a:rPr>
              <a:t>2)INFORMARSI DELLE PROCEDURE DI EMERGENZA</a:t>
            </a:r>
          </a:p>
          <a:p>
            <a:r>
              <a:rPr lang="it-IT" sz="1400" b="1" dirty="0" smtClean="0">
                <a:solidFill>
                  <a:schemeClr val="tx2">
                    <a:lumMod val="75000"/>
                  </a:schemeClr>
                </a:solidFill>
              </a:rPr>
              <a:t>3)INFORMARSI SULLE AREE DI ATTESA PIU’ VICINE</a:t>
            </a:r>
            <a:endParaRPr lang="it-IT" sz="1400" b="1" dirty="0">
              <a:solidFill>
                <a:srgbClr val="C00000"/>
              </a:solidFill>
            </a:endParaRPr>
          </a:p>
        </p:txBody>
      </p:sp>
      <p:pic>
        <p:nvPicPr>
          <p:cNvPr id="5" name="Immagine 4"/>
          <p:cNvPicPr>
            <a:picLocks noChangeAspect="1"/>
          </p:cNvPicPr>
          <p:nvPr/>
        </p:nvPicPr>
        <p:blipFill>
          <a:blip r:embed="rId9"/>
          <a:stretch>
            <a:fillRect/>
          </a:stretch>
        </p:blipFill>
        <p:spPr>
          <a:xfrm>
            <a:off x="4072223" y="4987783"/>
            <a:ext cx="1363874" cy="1363874"/>
          </a:xfrm>
          <a:prstGeom prst="rect">
            <a:avLst/>
          </a:prstGeom>
        </p:spPr>
      </p:pic>
    </p:spTree>
    <p:extLst>
      <p:ext uri="{BB962C8B-B14F-4D97-AF65-F5344CB8AC3E}">
        <p14:creationId xmlns:p14="http://schemas.microsoft.com/office/powerpoint/2010/main" val="15446655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4">
            <a:lum/>
          </a:blip>
          <a:srcRect/>
          <a:stretch>
            <a:fillRect/>
          </a:stretch>
        </a:blipFill>
        <a:effectLst/>
      </p:bgPr>
    </p:bg>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BF588DBE-7AA3-4E3D-974B-C9F61468A99C}" type="datetime1">
              <a:rPr lang="it-IT" smtClean="0"/>
              <a:t>17/11/2015</a:t>
            </a:fld>
            <a:endParaRPr lang="it-IT"/>
          </a:p>
        </p:txBody>
      </p:sp>
      <p:sp>
        <p:nvSpPr>
          <p:cNvPr id="3" name="Segnaposto piè di pagina 2"/>
          <p:cNvSpPr>
            <a:spLocks noGrp="1"/>
          </p:cNvSpPr>
          <p:nvPr>
            <p:ph type="ftr" sz="quarter" idx="11"/>
          </p:nvPr>
        </p:nvSpPr>
        <p:spPr>
          <a:xfrm>
            <a:off x="2051720" y="6376243"/>
            <a:ext cx="5616624" cy="365125"/>
          </a:xfrm>
        </p:spPr>
        <p:txBody>
          <a:bodyPr/>
          <a:lstStyle/>
          <a:p>
            <a:pPr>
              <a:defRPr/>
            </a:pPr>
            <a:r>
              <a:rPr lang="it-IT" dirty="0" smtClean="0"/>
              <a:t>Protezione </a:t>
            </a:r>
            <a:r>
              <a:rPr lang="it-IT" dirty="0" smtClean="0"/>
              <a:t>Civile Pomigliano </a:t>
            </a:r>
            <a:r>
              <a:rPr lang="it-IT" dirty="0" smtClean="0"/>
              <a:t>d'Arco</a:t>
            </a:r>
            <a:endParaRPr lang="it-IT" dirty="0"/>
          </a:p>
        </p:txBody>
      </p:sp>
      <p:sp>
        <p:nvSpPr>
          <p:cNvPr id="6" name="Segnaposto numero diapositiva 5"/>
          <p:cNvSpPr>
            <a:spLocks noGrp="1"/>
          </p:cNvSpPr>
          <p:nvPr>
            <p:ph type="sldNum" sz="quarter" idx="12"/>
          </p:nvPr>
        </p:nvSpPr>
        <p:spPr/>
        <p:txBody>
          <a:bodyPr/>
          <a:lstStyle/>
          <a:p>
            <a:fld id="{54AD4A5D-BA6B-4894-8EB6-10D0CE59AB48}" type="slidenum">
              <a:rPr lang="it-IT" altLang="it-IT" smtClean="0"/>
              <a:pPr/>
              <a:t>29</a:t>
            </a:fld>
            <a:endParaRPr lang="it-IT" altLang="it-IT" dirty="0"/>
          </a:p>
        </p:txBody>
      </p:sp>
      <p:pic>
        <p:nvPicPr>
          <p:cNvPr id="10" name="Immagin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8521" y="99293"/>
            <a:ext cx="510834" cy="510834"/>
          </a:xfrm>
          <a:prstGeom prst="ellipse">
            <a:avLst/>
          </a:prstGeom>
        </p:spPr>
      </p:pic>
      <p:sp>
        <p:nvSpPr>
          <p:cNvPr id="11" name="CasellaDiTesto 10"/>
          <p:cNvSpPr txBox="1"/>
          <p:nvPr/>
        </p:nvSpPr>
        <p:spPr>
          <a:xfrm>
            <a:off x="107504" y="260648"/>
            <a:ext cx="5688632" cy="246221"/>
          </a:xfrm>
          <a:prstGeom prst="rect">
            <a:avLst/>
          </a:prstGeom>
          <a:noFill/>
        </p:spPr>
        <p:txBody>
          <a:bodyPr wrap="square" rtlCol="0">
            <a:spAutoFit/>
          </a:bodyPr>
          <a:lstStyle/>
          <a:p>
            <a:r>
              <a:rPr lang="it-IT" sz="1000" dirty="0">
                <a:solidFill>
                  <a:schemeClr val="tx1">
                    <a:lumMod val="50000"/>
                    <a:lumOff val="50000"/>
                  </a:schemeClr>
                </a:solidFill>
              </a:rPr>
              <a:t>Una Città Sicura - Il nuovo Piano di Protezione Civile della Città di Pomigliano d’Arco</a:t>
            </a:r>
            <a:endParaRPr lang="it-IT" sz="1000" dirty="0"/>
          </a:p>
        </p:txBody>
      </p:sp>
      <p:pic>
        <p:nvPicPr>
          <p:cNvPr id="8" name="Immagin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5560" y="117838"/>
            <a:ext cx="473744" cy="473744"/>
          </a:xfrm>
          <a:prstGeom prst="rect">
            <a:avLst/>
          </a:prstGeom>
        </p:spPr>
      </p:pic>
      <p:pic>
        <p:nvPicPr>
          <p:cNvPr id="9" name="Immagine 8"/>
          <p:cNvPicPr>
            <a:picLocks noChangeAspect="1"/>
          </p:cNvPicPr>
          <p:nvPr/>
        </p:nvPicPr>
        <p:blipFill rotWithShape="1">
          <a:blip r:embed="rId7" cstate="print">
            <a:extLst>
              <a:ext uri="{28A0092B-C50C-407E-A947-70E740481C1C}">
                <a14:useLocalDpi xmlns:a14="http://schemas.microsoft.com/office/drawing/2010/main" val="0"/>
              </a:ext>
            </a:extLst>
          </a:blip>
          <a:srcRect r="85036" b="31981"/>
          <a:stretch/>
        </p:blipFill>
        <p:spPr>
          <a:xfrm>
            <a:off x="7322393" y="99293"/>
            <a:ext cx="533950" cy="563491"/>
          </a:xfrm>
          <a:prstGeom prst="rect">
            <a:avLst/>
          </a:prstGeom>
        </p:spPr>
      </p:pic>
      <p:sp>
        <p:nvSpPr>
          <p:cNvPr id="12" name="CasellaDiTesto 11"/>
          <p:cNvSpPr txBox="1"/>
          <p:nvPr/>
        </p:nvSpPr>
        <p:spPr>
          <a:xfrm>
            <a:off x="2531800" y="935304"/>
            <a:ext cx="4393341" cy="584775"/>
          </a:xfrm>
          <a:prstGeom prst="rect">
            <a:avLst/>
          </a:prstGeom>
          <a:noFill/>
        </p:spPr>
        <p:txBody>
          <a:bodyPr wrap="square" rtlCol="0">
            <a:spAutoFit/>
          </a:bodyPr>
          <a:lstStyle/>
          <a:p>
            <a:r>
              <a:rPr lang="it-IT" sz="3200" dirty="0" smtClean="0"/>
              <a:t>Grazie per l’attenzione!</a:t>
            </a:r>
          </a:p>
        </p:txBody>
      </p:sp>
      <p:pic>
        <p:nvPicPr>
          <p:cNvPr id="13" name="Picture 2" descr="https://fbcdn-sphotos-e-a.akamaihd.net/hphotos-ak-xaf1/t31.0-8/10380150_655167347903126_4832791796578379228_o.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66891" y="1628801"/>
            <a:ext cx="4923160" cy="27692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Oggetto 3"/>
          <p:cNvGraphicFramePr>
            <a:graphicFrameLocks noChangeAspect="1"/>
          </p:cNvGraphicFramePr>
          <p:nvPr>
            <p:extLst>
              <p:ext uri="{D42A27DB-BD31-4B8C-83A1-F6EECF244321}">
                <p14:modId xmlns:p14="http://schemas.microsoft.com/office/powerpoint/2010/main" val="4151567962"/>
              </p:ext>
            </p:extLst>
          </p:nvPr>
        </p:nvGraphicFramePr>
        <p:xfrm>
          <a:off x="1205668" y="4885415"/>
          <a:ext cx="6686417" cy="1185640"/>
        </p:xfrm>
        <a:graphic>
          <a:graphicData uri="http://schemas.openxmlformats.org/presentationml/2006/ole">
            <mc:AlternateContent xmlns:mc="http://schemas.openxmlformats.org/markup-compatibility/2006">
              <mc:Choice xmlns:v="urn:schemas-microsoft-com:vml" Requires="v">
                <p:oleObj spid="_x0000_s2054" name="Image" r:id="rId9" imgW="13612680" imgH="2412360" progId="Photoshop.Image.12">
                  <p:embed/>
                </p:oleObj>
              </mc:Choice>
              <mc:Fallback>
                <p:oleObj name="Image" r:id="rId9" imgW="13612680" imgH="2412360" progId="Photoshop.Image.12">
                  <p:embed/>
                  <p:pic>
                    <p:nvPicPr>
                      <p:cNvPr id="0" name=""/>
                      <p:cNvPicPr/>
                      <p:nvPr/>
                    </p:nvPicPr>
                    <p:blipFill>
                      <a:blip r:embed="rId10"/>
                      <a:stretch>
                        <a:fillRect/>
                      </a:stretch>
                    </p:blipFill>
                    <p:spPr>
                      <a:xfrm>
                        <a:off x="1205668" y="4885415"/>
                        <a:ext cx="6686417" cy="1185640"/>
                      </a:xfrm>
                      <a:prstGeom prst="rect">
                        <a:avLst/>
                      </a:prstGeom>
                    </p:spPr>
                  </p:pic>
                </p:oleObj>
              </mc:Fallback>
            </mc:AlternateContent>
          </a:graphicData>
        </a:graphic>
      </p:graphicFrame>
      <p:sp>
        <p:nvSpPr>
          <p:cNvPr id="14" name="CasellaDiTesto 13"/>
          <p:cNvSpPr txBox="1"/>
          <p:nvPr/>
        </p:nvSpPr>
        <p:spPr>
          <a:xfrm>
            <a:off x="1331640" y="4546861"/>
            <a:ext cx="6768752" cy="338554"/>
          </a:xfrm>
          <a:prstGeom prst="rect">
            <a:avLst/>
          </a:prstGeom>
          <a:noFill/>
        </p:spPr>
        <p:txBody>
          <a:bodyPr wrap="square" rtlCol="0">
            <a:spAutoFit/>
          </a:bodyPr>
          <a:lstStyle/>
          <a:p>
            <a:r>
              <a:rPr lang="it-IT" sz="1600" dirty="0" smtClean="0"/>
              <a:t>Per maggiori informazioni visitate </a:t>
            </a:r>
            <a:r>
              <a:rPr lang="it-IT" sz="1600" b="1" dirty="0" smtClean="0"/>
              <a:t>www.protezionecivilepomigliano.it</a:t>
            </a:r>
          </a:p>
        </p:txBody>
      </p:sp>
    </p:spTree>
    <p:extLst>
      <p:ext uri="{BB962C8B-B14F-4D97-AF65-F5344CB8AC3E}">
        <p14:creationId xmlns:p14="http://schemas.microsoft.com/office/powerpoint/2010/main" val="50459197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931</TotalTime>
  <Words>3041</Words>
  <Application>Microsoft Office PowerPoint</Application>
  <PresentationFormat>Presentazione su schermo (4:3)</PresentationFormat>
  <Paragraphs>394</Paragraphs>
  <Slides>29</Slides>
  <Notes>29</Notes>
  <HiddenSlides>0</HiddenSlides>
  <MMClips>0</MMClips>
  <ScaleCrop>false</ScaleCrop>
  <HeadingPairs>
    <vt:vector size="8" baseType="variant">
      <vt:variant>
        <vt:lpstr>Caratteri utilizzati</vt:lpstr>
      </vt:variant>
      <vt:variant>
        <vt:i4>5</vt:i4>
      </vt:variant>
      <vt:variant>
        <vt:lpstr>Tema</vt:lpstr>
      </vt:variant>
      <vt:variant>
        <vt:i4>1</vt:i4>
      </vt:variant>
      <vt:variant>
        <vt:lpstr>Server OLE incorporati</vt:lpstr>
      </vt:variant>
      <vt:variant>
        <vt:i4>1</vt:i4>
      </vt:variant>
      <vt:variant>
        <vt:lpstr>Titoli diapositive</vt:lpstr>
      </vt:variant>
      <vt:variant>
        <vt:i4>29</vt:i4>
      </vt:variant>
    </vt:vector>
  </HeadingPairs>
  <TitlesOfParts>
    <vt:vector size="36" baseType="lpstr">
      <vt:lpstr>Arial</vt:lpstr>
      <vt:lpstr>Calibri</vt:lpstr>
      <vt:lpstr>Symbol</vt:lpstr>
      <vt:lpstr>Times New Roman</vt:lpstr>
      <vt:lpstr>Wingdings</vt:lpstr>
      <vt:lpstr>Tema di Office</vt:lpstr>
      <vt:lpstr>Image</vt:lpstr>
      <vt:lpstr>Una Città Sicura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DPC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edarmini</dc:creator>
  <cp:lastModifiedBy>Pasquale Beneduce</cp:lastModifiedBy>
  <cp:revision>79</cp:revision>
  <dcterms:created xsi:type="dcterms:W3CDTF">2011-06-15T08:59:37Z</dcterms:created>
  <dcterms:modified xsi:type="dcterms:W3CDTF">2015-11-17T22:06:15Z</dcterms:modified>
</cp:coreProperties>
</file>